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Helvetica Neue" panose="020B0604020202020204" charset="0"/>
      <p:regular r:id="rId16"/>
      <p:bold r:id="rId17"/>
      <p:italic r:id="rId18"/>
      <p:boldItalic r:id="rId19"/>
    </p:embeddedFont>
    <p:embeddedFont>
      <p:font typeface="Helvetica Neue Light" panose="020B0604020202020204" charset="0"/>
      <p:regular r:id="rId20"/>
      <p:bold r:id="rId21"/>
      <p:italic r:id="rId22"/>
      <p:boldItalic r:id="rId23"/>
    </p:embeddedFont>
    <p:embeddedFont>
      <p:font typeface="Lato" panose="020F0502020204030203" pitchFamily="34" charset="0"/>
      <p:regular r:id="rId24"/>
      <p:bold r:id="rId25"/>
      <p:italic r:id="rId26"/>
      <p:boldItalic r:id="rId27"/>
    </p:embeddedFont>
    <p:embeddedFont>
      <p:font typeface="Lato Black" panose="020F0502020204030203" pitchFamily="34" charset="0"/>
      <p:bold r:id="rId28"/>
      <p:boldItalic r:id="rId29"/>
    </p:embeddedFont>
    <p:embeddedFont>
      <p:font typeface="Open Sans"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D648E4-3EDD-426B-9CC3-26C0630D0563}" v="42" dt="2020-01-18T01:50:46.830"/>
  </p1510:revLst>
</p1510:revInfo>
</file>

<file path=ppt/tableStyles.xml><?xml version="1.0" encoding="utf-8"?>
<a:tblStyleLst xmlns:a="http://schemas.openxmlformats.org/drawingml/2006/main" def="{9DAAA264-9C9B-4744-90C9-655142AF2E4E}">
  <a:tblStyle styleId="{9DAAA264-9C9B-4744-90C9-655142AF2E4E}" styleName="Table_0">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tcStyle>
    </a:band1H>
    <a:band2H>
      <a:tcTxStyle b="off" i="off"/>
      <a:tcStyle>
        <a:tcBdr/>
        <a:fill>
          <a:solidFill>
            <a:srgbClr val="E3E5E8"/>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a:tcStyle>
        <a:tcBdr/>
      </a:tcStyle>
    </a:seCell>
    <a:swCell>
      <a:tcTxStyle/>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4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9"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ng dengkun" userId="3066a3827e5adb84" providerId="LiveId" clId="{4CD648E4-3EDD-426B-9CC3-26C0630D0563}"/>
    <pc:docChg chg="undo custSel modSld">
      <pc:chgData name="feng dengkun" userId="3066a3827e5adb84" providerId="LiveId" clId="{4CD648E4-3EDD-426B-9CC3-26C0630D0563}" dt="2020-01-18T01:50:47.631" v="8983" actId="20577"/>
      <pc:docMkLst>
        <pc:docMk/>
      </pc:docMkLst>
      <pc:sldChg chg="modSp">
        <pc:chgData name="feng dengkun" userId="3066a3827e5adb84" providerId="LiveId" clId="{4CD648E4-3EDD-426B-9CC3-26C0630D0563}" dt="2020-01-18T01:34:52.217" v="7857" actId="20577"/>
        <pc:sldMkLst>
          <pc:docMk/>
          <pc:sldMk cId="0" sldId="258"/>
        </pc:sldMkLst>
        <pc:graphicFrameChg chg="modGraphic">
          <ac:chgData name="feng dengkun" userId="3066a3827e5adb84" providerId="LiveId" clId="{4CD648E4-3EDD-426B-9CC3-26C0630D0563}" dt="2020-01-18T01:34:52.217" v="7857" actId="20577"/>
          <ac:graphicFrameMkLst>
            <pc:docMk/>
            <pc:sldMk cId="0" sldId="258"/>
            <ac:graphicFrameMk id="151" creationId="{00000000-0000-0000-0000-000000000000}"/>
          </ac:graphicFrameMkLst>
        </pc:graphicFrameChg>
      </pc:sldChg>
      <pc:sldChg chg="modSp">
        <pc:chgData name="feng dengkun" userId="3066a3827e5adb84" providerId="LiveId" clId="{4CD648E4-3EDD-426B-9CC3-26C0630D0563}" dt="2020-01-18T01:36:08.951" v="8069" actId="20577"/>
        <pc:sldMkLst>
          <pc:docMk/>
          <pc:sldMk cId="0" sldId="259"/>
        </pc:sldMkLst>
        <pc:spChg chg="mod">
          <ac:chgData name="feng dengkun" userId="3066a3827e5adb84" providerId="LiveId" clId="{4CD648E4-3EDD-426B-9CC3-26C0630D0563}" dt="2020-01-18T01:35:07.368" v="7861" actId="1076"/>
          <ac:spMkLst>
            <pc:docMk/>
            <pc:sldMk cId="0" sldId="259"/>
            <ac:spMk id="156" creationId="{00000000-0000-0000-0000-000000000000}"/>
          </ac:spMkLst>
        </pc:spChg>
        <pc:graphicFrameChg chg="modGraphic">
          <ac:chgData name="feng dengkun" userId="3066a3827e5adb84" providerId="LiveId" clId="{4CD648E4-3EDD-426B-9CC3-26C0630D0563}" dt="2020-01-18T01:36:08.951" v="8069" actId="20577"/>
          <ac:graphicFrameMkLst>
            <pc:docMk/>
            <pc:sldMk cId="0" sldId="259"/>
            <ac:graphicFrameMk id="157" creationId="{00000000-0000-0000-0000-000000000000}"/>
          </ac:graphicFrameMkLst>
        </pc:graphicFrameChg>
      </pc:sldChg>
      <pc:sldChg chg="modSp">
        <pc:chgData name="feng dengkun" userId="3066a3827e5adb84" providerId="LiveId" clId="{4CD648E4-3EDD-426B-9CC3-26C0630D0563}" dt="2020-01-17T20:43:01.501" v="1667" actId="5793"/>
        <pc:sldMkLst>
          <pc:docMk/>
          <pc:sldMk cId="0" sldId="260"/>
        </pc:sldMkLst>
        <pc:graphicFrameChg chg="mod modGraphic">
          <ac:chgData name="feng dengkun" userId="3066a3827e5adb84" providerId="LiveId" clId="{4CD648E4-3EDD-426B-9CC3-26C0630D0563}" dt="2020-01-17T20:43:01.501" v="1667" actId="5793"/>
          <ac:graphicFrameMkLst>
            <pc:docMk/>
            <pc:sldMk cId="0" sldId="260"/>
            <ac:graphicFrameMk id="162" creationId="{00000000-0000-0000-0000-000000000000}"/>
          </ac:graphicFrameMkLst>
        </pc:graphicFrameChg>
      </pc:sldChg>
      <pc:sldChg chg="modSp">
        <pc:chgData name="feng dengkun" userId="3066a3827e5adb84" providerId="LiveId" clId="{4CD648E4-3EDD-426B-9CC3-26C0630D0563}" dt="2020-01-17T20:53:52.256" v="3222" actId="20577"/>
        <pc:sldMkLst>
          <pc:docMk/>
          <pc:sldMk cId="0" sldId="261"/>
        </pc:sldMkLst>
        <pc:graphicFrameChg chg="mod modGraphic">
          <ac:chgData name="feng dengkun" userId="3066a3827e5adb84" providerId="LiveId" clId="{4CD648E4-3EDD-426B-9CC3-26C0630D0563}" dt="2020-01-17T20:53:52.256" v="3222" actId="20577"/>
          <ac:graphicFrameMkLst>
            <pc:docMk/>
            <pc:sldMk cId="0" sldId="261"/>
            <ac:graphicFrameMk id="173" creationId="{00000000-0000-0000-0000-000000000000}"/>
          </ac:graphicFrameMkLst>
        </pc:graphicFrameChg>
      </pc:sldChg>
      <pc:sldChg chg="modSp">
        <pc:chgData name="feng dengkun" userId="3066a3827e5adb84" providerId="LiveId" clId="{4CD648E4-3EDD-426B-9CC3-26C0630D0563}" dt="2020-01-18T01:41:05.487" v="8302" actId="20577"/>
        <pc:sldMkLst>
          <pc:docMk/>
          <pc:sldMk cId="0" sldId="262"/>
        </pc:sldMkLst>
        <pc:graphicFrameChg chg="mod modGraphic">
          <ac:chgData name="feng dengkun" userId="3066a3827e5adb84" providerId="LiveId" clId="{4CD648E4-3EDD-426B-9CC3-26C0630D0563}" dt="2020-01-18T01:40:05.954" v="8183" actId="20577"/>
          <ac:graphicFrameMkLst>
            <pc:docMk/>
            <pc:sldMk cId="0" sldId="262"/>
            <ac:graphicFrameMk id="185" creationId="{00000000-0000-0000-0000-000000000000}"/>
          </ac:graphicFrameMkLst>
        </pc:graphicFrameChg>
        <pc:graphicFrameChg chg="modGraphic">
          <ac:chgData name="feng dengkun" userId="3066a3827e5adb84" providerId="LiveId" clId="{4CD648E4-3EDD-426B-9CC3-26C0630D0563}" dt="2020-01-18T01:40:41.455" v="8259" actId="20577"/>
          <ac:graphicFrameMkLst>
            <pc:docMk/>
            <pc:sldMk cId="0" sldId="262"/>
            <ac:graphicFrameMk id="186" creationId="{00000000-0000-0000-0000-000000000000}"/>
          </ac:graphicFrameMkLst>
        </pc:graphicFrameChg>
        <pc:graphicFrameChg chg="modGraphic">
          <ac:chgData name="feng dengkun" userId="3066a3827e5adb84" providerId="LiveId" clId="{4CD648E4-3EDD-426B-9CC3-26C0630D0563}" dt="2020-01-18T01:41:05.487" v="8302" actId="20577"/>
          <ac:graphicFrameMkLst>
            <pc:docMk/>
            <pc:sldMk cId="0" sldId="262"/>
            <ac:graphicFrameMk id="187" creationId="{00000000-0000-0000-0000-000000000000}"/>
          </ac:graphicFrameMkLst>
        </pc:graphicFrameChg>
      </pc:sldChg>
      <pc:sldChg chg="modSp">
        <pc:chgData name="feng dengkun" userId="3066a3827e5adb84" providerId="LiveId" clId="{4CD648E4-3EDD-426B-9CC3-26C0630D0563}" dt="2020-01-18T01:43:28.027" v="8522" actId="20577"/>
        <pc:sldMkLst>
          <pc:docMk/>
          <pc:sldMk cId="0" sldId="263"/>
        </pc:sldMkLst>
        <pc:graphicFrameChg chg="mod modGraphic">
          <ac:chgData name="feng dengkun" userId="3066a3827e5adb84" providerId="LiveId" clId="{4CD648E4-3EDD-426B-9CC3-26C0630D0563}" dt="2020-01-18T01:42:48.183" v="8406" actId="20577"/>
          <ac:graphicFrameMkLst>
            <pc:docMk/>
            <pc:sldMk cId="0" sldId="263"/>
            <ac:graphicFrameMk id="193" creationId="{00000000-0000-0000-0000-000000000000}"/>
          </ac:graphicFrameMkLst>
        </pc:graphicFrameChg>
        <pc:graphicFrameChg chg="modGraphic">
          <ac:chgData name="feng dengkun" userId="3066a3827e5adb84" providerId="LiveId" clId="{4CD648E4-3EDD-426B-9CC3-26C0630D0563}" dt="2020-01-18T01:43:16.056" v="8484" actId="20577"/>
          <ac:graphicFrameMkLst>
            <pc:docMk/>
            <pc:sldMk cId="0" sldId="263"/>
            <ac:graphicFrameMk id="194" creationId="{00000000-0000-0000-0000-000000000000}"/>
          </ac:graphicFrameMkLst>
        </pc:graphicFrameChg>
        <pc:graphicFrameChg chg="modGraphic">
          <ac:chgData name="feng dengkun" userId="3066a3827e5adb84" providerId="LiveId" clId="{4CD648E4-3EDD-426B-9CC3-26C0630D0563}" dt="2020-01-18T01:43:28.027" v="8522" actId="20577"/>
          <ac:graphicFrameMkLst>
            <pc:docMk/>
            <pc:sldMk cId="0" sldId="263"/>
            <ac:graphicFrameMk id="195" creationId="{00000000-0000-0000-0000-000000000000}"/>
          </ac:graphicFrameMkLst>
        </pc:graphicFrameChg>
      </pc:sldChg>
      <pc:sldChg chg="modSp">
        <pc:chgData name="feng dengkun" userId="3066a3827e5adb84" providerId="LiveId" clId="{4CD648E4-3EDD-426B-9CC3-26C0630D0563}" dt="2020-01-18T01:45:59.336" v="8770" actId="20577"/>
        <pc:sldMkLst>
          <pc:docMk/>
          <pc:sldMk cId="0" sldId="264"/>
        </pc:sldMkLst>
        <pc:spChg chg="mod">
          <ac:chgData name="feng dengkun" userId="3066a3827e5adb84" providerId="LiveId" clId="{4CD648E4-3EDD-426B-9CC3-26C0630D0563}" dt="2020-01-18T01:45:59.336" v="8770" actId="20577"/>
          <ac:spMkLst>
            <pc:docMk/>
            <pc:sldMk cId="0" sldId="264"/>
            <ac:spMk id="201" creationId="{00000000-0000-0000-0000-000000000000}"/>
          </ac:spMkLst>
        </pc:spChg>
      </pc:sldChg>
      <pc:sldChg chg="modSp">
        <pc:chgData name="feng dengkun" userId="3066a3827e5adb84" providerId="LiveId" clId="{4CD648E4-3EDD-426B-9CC3-26C0630D0563}" dt="2020-01-18T01:50:47.631" v="8983" actId="20577"/>
        <pc:sldMkLst>
          <pc:docMk/>
          <pc:sldMk cId="0" sldId="265"/>
        </pc:sldMkLst>
        <pc:graphicFrameChg chg="modGraphic">
          <ac:chgData name="feng dengkun" userId="3066a3827e5adb84" providerId="LiveId" clId="{4CD648E4-3EDD-426B-9CC3-26C0630D0563}" dt="2020-01-18T01:50:39.693" v="8979" actId="20577"/>
          <ac:graphicFrameMkLst>
            <pc:docMk/>
            <pc:sldMk cId="0" sldId="265"/>
            <ac:graphicFrameMk id="207" creationId="{00000000-0000-0000-0000-000000000000}"/>
          </ac:graphicFrameMkLst>
        </pc:graphicFrameChg>
        <pc:graphicFrameChg chg="mod modGraphic">
          <ac:chgData name="feng dengkun" userId="3066a3827e5adb84" providerId="LiveId" clId="{4CD648E4-3EDD-426B-9CC3-26C0630D0563}" dt="2020-01-18T01:49:34.512" v="8933" actId="20577"/>
          <ac:graphicFrameMkLst>
            <pc:docMk/>
            <pc:sldMk cId="0" sldId="265"/>
            <ac:graphicFrameMk id="208" creationId="{00000000-0000-0000-0000-000000000000}"/>
          </ac:graphicFrameMkLst>
        </pc:graphicFrameChg>
        <pc:graphicFrameChg chg="mod modGraphic">
          <ac:chgData name="feng dengkun" userId="3066a3827e5adb84" providerId="LiveId" clId="{4CD648E4-3EDD-426B-9CC3-26C0630D0563}" dt="2020-01-18T01:50:47.631" v="8983" actId="20577"/>
          <ac:graphicFrameMkLst>
            <pc:docMk/>
            <pc:sldMk cId="0" sldId="265"/>
            <ac:graphicFrameMk id="209" creationId="{00000000-0000-0000-0000-000000000000}"/>
          </ac:graphicFrameMkLst>
        </pc:graphicFrameChg>
      </pc:sldChg>
      <pc:sldChg chg="modSp">
        <pc:chgData name="feng dengkun" userId="3066a3827e5adb84" providerId="LiveId" clId="{4CD648E4-3EDD-426B-9CC3-26C0630D0563}" dt="2020-01-17T21:10:14.193" v="5584" actId="5793"/>
        <pc:sldMkLst>
          <pc:docMk/>
          <pc:sldMk cId="0" sldId="266"/>
        </pc:sldMkLst>
        <pc:graphicFrameChg chg="mod modGraphic">
          <ac:chgData name="feng dengkun" userId="3066a3827e5adb84" providerId="LiveId" clId="{4CD648E4-3EDD-426B-9CC3-26C0630D0563}" dt="2020-01-17T21:10:14.193" v="5584" actId="5793"/>
          <ac:graphicFrameMkLst>
            <pc:docMk/>
            <pc:sldMk cId="0" sldId="266"/>
            <ac:graphicFrameMk id="215" creationId="{00000000-0000-0000-0000-000000000000}"/>
          </ac:graphicFrameMkLst>
        </pc:graphicFrameChg>
      </pc:sldChg>
      <pc:sldChg chg="modSp">
        <pc:chgData name="feng dengkun" userId="3066a3827e5adb84" providerId="LiveId" clId="{4CD648E4-3EDD-426B-9CC3-26C0630D0563}" dt="2020-01-17T21:23:04.458" v="7220" actId="20577"/>
        <pc:sldMkLst>
          <pc:docMk/>
          <pc:sldMk cId="0" sldId="267"/>
        </pc:sldMkLst>
        <pc:graphicFrameChg chg="mod modGraphic">
          <ac:chgData name="feng dengkun" userId="3066a3827e5adb84" providerId="LiveId" clId="{4CD648E4-3EDD-426B-9CC3-26C0630D0563}" dt="2020-01-17T21:23:04.458" v="7220" actId="20577"/>
          <ac:graphicFrameMkLst>
            <pc:docMk/>
            <pc:sldMk cId="0" sldId="267"/>
            <ac:graphicFrameMk id="222"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c039bc609_2_7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7c039bc609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c039bc609_2_8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7c039bc609_2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7c039bc609_2_9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7c039bc609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7c41e5474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7c41e547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c039bc60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7c039bc6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c41e54749_0_7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7c41e5474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c41e54749_0_1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7c41e54749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c41e54749_0_24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g7c41e54749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c039bc609_2_14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g7c039bc609_2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7c039bc609_2_1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7c039bc609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7c039bc609_2_15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7c039bc609_2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7c039bc609_2_15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g7c039bc609_2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b.com/37designs"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56" name="Google Shape;56;p14"/>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7" name="Google Shape;57;p14"/>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8" name="Google Shape;58;p14"/>
          <p:cNvSpPr txBox="1"/>
          <p:nvPr/>
        </p:nvSpPr>
        <p:spPr>
          <a:xfrm rot="-5400000">
            <a:off x="-771675" y="2405200"/>
            <a:ext cx="2380500" cy="168000"/>
          </a:xfrm>
          <a:prstGeom prst="rect">
            <a:avLst/>
          </a:prstGeom>
          <a:noFill/>
          <a:ln>
            <a:noFill/>
          </a:ln>
        </p:spPr>
        <p:txBody>
          <a:bodyPr spcFirstLastPara="1" wrap="square" lIns="26775" tIns="26775" rIns="26775" bIns="26775" anchor="ctr" anchorCtr="0">
            <a:noAutofit/>
          </a:bodyPr>
          <a:lstStyle/>
          <a:p>
            <a:pPr marL="0" marR="0" lvl="0" indent="0" algn="r" rtl="0">
              <a:lnSpc>
                <a:spcPct val="100000"/>
              </a:lnSpc>
              <a:spcBef>
                <a:spcPts val="0"/>
              </a:spcBef>
              <a:spcAft>
                <a:spcPts val="0"/>
              </a:spcAft>
              <a:buClr>
                <a:srgbClr val="53585F"/>
              </a:buClr>
              <a:buSzPts val="700"/>
              <a:buFont typeface="Open Sans"/>
              <a:buNone/>
            </a:pPr>
            <a:r>
              <a:rPr lang="en" sz="700" b="1" i="0" u="none" strike="noStrike" cap="none">
                <a:solidFill>
                  <a:srgbClr val="53585F"/>
                </a:solidFill>
                <a:latin typeface="Open Sans"/>
                <a:ea typeface="Open Sans"/>
                <a:cs typeface="Open Sans"/>
                <a:sym typeface="Open Sans"/>
              </a:rPr>
              <a:t>New Media Drivers License</a:t>
            </a:r>
            <a:r>
              <a:rPr lang="en" sz="700" b="0" i="0" u="none" strike="noStrike" cap="none">
                <a:solidFill>
                  <a:srgbClr val="53585F"/>
                </a:solidFill>
                <a:latin typeface="Open Sans"/>
                <a:ea typeface="Open Sans"/>
                <a:cs typeface="Open Sans"/>
                <a:sym typeface="Open Sans"/>
              </a:rPr>
              <a:t>   </a:t>
            </a:r>
            <a:r>
              <a:rPr lang="en" sz="700" b="0" i="0" u="none" strike="noStrike" cap="none">
                <a:solidFill>
                  <a:srgbClr val="DCDEE0"/>
                </a:solidFill>
                <a:latin typeface="Open Sans"/>
                <a:ea typeface="Open Sans"/>
                <a:cs typeface="Open Sans"/>
                <a:sym typeface="Open Sans"/>
              </a:rPr>
              <a:t>|</a:t>
            </a:r>
            <a:r>
              <a:rPr lang="en" sz="700" b="0" i="0" u="none" strike="noStrike" cap="none">
                <a:solidFill>
                  <a:srgbClr val="53585F"/>
                </a:solidFill>
                <a:latin typeface="Open Sans"/>
                <a:ea typeface="Open Sans"/>
                <a:cs typeface="Open Sans"/>
                <a:sym typeface="Open Sans"/>
              </a:rPr>
              <a:t>   MSU Advertising 420</a:t>
            </a:r>
            <a:endParaRPr sz="500"/>
          </a:p>
        </p:txBody>
      </p:sp>
      <p:pic>
        <p:nvPicPr>
          <p:cNvPr id="59" name="Google Shape;59;p14" descr="MSU New Media DL.png"/>
          <p:cNvPicPr preferRelativeResize="0"/>
          <p:nvPr/>
        </p:nvPicPr>
        <p:blipFill rotWithShape="1">
          <a:blip r:embed="rId2">
            <a:alphaModFix/>
          </a:blip>
          <a:srcRect/>
          <a:stretch/>
        </p:blipFill>
        <p:spPr>
          <a:xfrm>
            <a:off x="78650" y="4349670"/>
            <a:ext cx="679746" cy="689165"/>
          </a:xfrm>
          <a:prstGeom prst="rect">
            <a:avLst/>
          </a:prstGeom>
          <a:noFill/>
          <a:ln>
            <a:noFill/>
          </a:ln>
        </p:spPr>
      </p:pic>
      <p:sp>
        <p:nvSpPr>
          <p:cNvPr id="60" name="Google Shape;60;p1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ry" type="tx">
  <p:cSld name="TITLE_AND_BODY">
    <p:spTree>
      <p:nvGrpSpPr>
        <p:cNvPr id="1" name="Shape 61"/>
        <p:cNvGrpSpPr/>
        <p:nvPr/>
      </p:nvGrpSpPr>
      <p:grpSpPr>
        <a:xfrm>
          <a:off x="0" y="0"/>
          <a:ext cx="0" cy="0"/>
          <a:chOff x="0" y="0"/>
          <a:chExt cx="0" cy="0"/>
        </a:xfrm>
      </p:grpSpPr>
      <p:pic>
        <p:nvPicPr>
          <p:cNvPr id="62" name="Google Shape;62;p15" descr="37logo.ai"/>
          <p:cNvPicPr preferRelativeResize="0"/>
          <p:nvPr/>
        </p:nvPicPr>
        <p:blipFill rotWithShape="1">
          <a:blip r:embed="rId2">
            <a:alphaModFix/>
          </a:blip>
          <a:srcRect/>
          <a:stretch/>
        </p:blipFill>
        <p:spPr>
          <a:xfrm>
            <a:off x="1411491" y="4725739"/>
            <a:ext cx="1024064" cy="295478"/>
          </a:xfrm>
          <a:prstGeom prst="rect">
            <a:avLst/>
          </a:prstGeom>
          <a:noFill/>
          <a:ln>
            <a:noFill/>
          </a:ln>
        </p:spPr>
      </p:pic>
      <p:sp>
        <p:nvSpPr>
          <p:cNvPr id="63" name="Google Shape;63;p15"/>
          <p:cNvSpPr txBox="1"/>
          <p:nvPr/>
        </p:nvSpPr>
        <p:spPr>
          <a:xfrm>
            <a:off x="5724680" y="4788051"/>
            <a:ext cx="1929089" cy="144066"/>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REPORT</a:t>
            </a:r>
            <a:r>
              <a:rPr lang="en" sz="600" b="1" i="0" u="none" strike="noStrike" cap="none">
                <a:solidFill>
                  <a:srgbClr val="000000"/>
                </a:solidFill>
                <a:latin typeface="Lato"/>
                <a:ea typeface="Lato"/>
                <a:cs typeface="Lato"/>
                <a:sym typeface="Lato"/>
              </a:rPr>
              <a:t>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DIGITAL MARKETING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a:t>
            </a:r>
            <a:r>
              <a:rPr lang="en" sz="600" b="0" i="0" u="none" strike="noStrike" cap="none">
                <a:solidFill>
                  <a:srgbClr val="000000"/>
                </a:solidFill>
                <a:latin typeface="Lato"/>
                <a:ea typeface="Lato"/>
                <a:cs typeface="Lato"/>
                <a:sym typeface="Lato"/>
              </a:rPr>
              <a:t>APRIL 2018</a:t>
            </a:r>
            <a:endParaRPr sz="500"/>
          </a:p>
        </p:txBody>
      </p:sp>
      <p:sp>
        <p:nvSpPr>
          <p:cNvPr id="64" name="Google Shape;64;p15"/>
          <p:cNvSpPr/>
          <p:nvPr/>
        </p:nvSpPr>
        <p:spPr>
          <a:xfrm>
            <a:off x="1143000" y="5108733"/>
            <a:ext cx="6858000" cy="63991"/>
          </a:xfrm>
          <a:prstGeom prst="rect">
            <a:avLst/>
          </a:prstGeom>
          <a:solidFill>
            <a:srgbClr val="16E1EE"/>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0051"/>
              </a:buClr>
              <a:buSzPts val="1200"/>
              <a:buFont typeface="Helvetica Neue Light"/>
              <a:buNone/>
            </a:pPr>
            <a:endParaRPr sz="1200" b="0" i="0" u="none" strike="noStrike" cap="none">
              <a:solidFill>
                <a:srgbClr val="FF0051"/>
              </a:solidFill>
              <a:latin typeface="Helvetica Neue Light"/>
              <a:ea typeface="Helvetica Neue Light"/>
              <a:cs typeface="Helvetica Neue Light"/>
              <a:sym typeface="Helvetica Neue Light"/>
            </a:endParaRPr>
          </a:p>
        </p:txBody>
      </p:sp>
      <p:sp>
        <p:nvSpPr>
          <p:cNvPr id="65" name="Google Shape;65;p1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66"/>
        <p:cNvGrpSpPr/>
        <p:nvPr/>
      </p:nvGrpSpPr>
      <p:grpSpPr>
        <a:xfrm>
          <a:off x="0" y="0"/>
          <a:ext cx="0" cy="0"/>
          <a:chOff x="0" y="0"/>
          <a:chExt cx="0" cy="0"/>
        </a:xfrm>
      </p:grpSpPr>
      <p:sp>
        <p:nvSpPr>
          <p:cNvPr id="67" name="Google Shape;67;p16"/>
          <p:cNvSpPr>
            <a:spLocks noGrp="1"/>
          </p:cNvSpPr>
          <p:nvPr>
            <p:ph type="pic" idx="2"/>
          </p:nvPr>
        </p:nvSpPr>
        <p:spPr>
          <a:xfrm>
            <a:off x="1990204" y="334863"/>
            <a:ext cx="5156895" cy="3439721"/>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68" name="Google Shape;68;p16"/>
          <p:cNvSpPr txBox="1">
            <a:spLocks noGrp="1"/>
          </p:cNvSpPr>
          <p:nvPr>
            <p:ph type="title"/>
          </p:nvPr>
        </p:nvSpPr>
        <p:spPr>
          <a:xfrm>
            <a:off x="1812726" y="3542854"/>
            <a:ext cx="5518547" cy="750094"/>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69" name="Google Shape;69;p16"/>
          <p:cNvSpPr txBox="1">
            <a:spLocks noGrp="1"/>
          </p:cNvSpPr>
          <p:nvPr>
            <p:ph type="body" idx="1"/>
          </p:nvPr>
        </p:nvSpPr>
        <p:spPr>
          <a:xfrm>
            <a:off x="1812726" y="4319736"/>
            <a:ext cx="5518547" cy="59605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0" name="Google Shape;70;p16"/>
          <p:cNvSpPr txBox="1">
            <a:spLocks noGrp="1"/>
          </p:cNvSpPr>
          <p:nvPr>
            <p:ph type="sldNum" idx="12"/>
          </p:nvPr>
        </p:nvSpPr>
        <p:spPr>
          <a:xfrm>
            <a:off x="4475930" y="4875609"/>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1812726" y="1701105"/>
            <a:ext cx="5518547" cy="1741289"/>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3" name="Google Shape;73;p1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74"/>
        <p:cNvGrpSpPr/>
        <p:nvPr/>
      </p:nvGrpSpPr>
      <p:grpSpPr>
        <a:xfrm>
          <a:off x="0" y="0"/>
          <a:ext cx="0" cy="0"/>
          <a:chOff x="0" y="0"/>
          <a:chExt cx="0" cy="0"/>
        </a:xfrm>
      </p:grpSpPr>
      <p:sp>
        <p:nvSpPr>
          <p:cNvPr id="75" name="Google Shape;75;p18"/>
          <p:cNvSpPr>
            <a:spLocks noGrp="1"/>
          </p:cNvSpPr>
          <p:nvPr>
            <p:ph type="pic" idx="2"/>
          </p:nvPr>
        </p:nvSpPr>
        <p:spPr>
          <a:xfrm>
            <a:off x="2576215" y="334863"/>
            <a:ext cx="6516440" cy="4344293"/>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6" name="Google Shape;76;p18"/>
          <p:cNvSpPr txBox="1">
            <a:spLocks noGrp="1"/>
          </p:cNvSpPr>
          <p:nvPr>
            <p:ph type="title"/>
          </p:nvPr>
        </p:nvSpPr>
        <p:spPr>
          <a:xfrm>
            <a:off x="1645295" y="334863"/>
            <a:ext cx="2812852" cy="2102942"/>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3200"/>
              <a:buFont typeface="Helvetica Neue Light"/>
              <a:buNone/>
              <a:defRPr sz="3200"/>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7" name="Google Shape;77;p18"/>
          <p:cNvSpPr txBox="1">
            <a:spLocks noGrp="1"/>
          </p:cNvSpPr>
          <p:nvPr>
            <p:ph type="body" idx="1"/>
          </p:nvPr>
        </p:nvSpPr>
        <p:spPr>
          <a:xfrm>
            <a:off x="1645295" y="2511474"/>
            <a:ext cx="2812852" cy="216321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8" name="Google Shape;78;p1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1" name="Google Shape;81;p19"/>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4" name="Google Shape;84;p20"/>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85" name="Google Shape;85;p20"/>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86"/>
        <p:cNvGrpSpPr/>
        <p:nvPr/>
      </p:nvGrpSpPr>
      <p:grpSpPr>
        <a:xfrm>
          <a:off x="0" y="0"/>
          <a:ext cx="0" cy="0"/>
          <a:chOff x="0" y="0"/>
          <a:chExt cx="0" cy="0"/>
        </a:xfrm>
      </p:grpSpPr>
      <p:sp>
        <p:nvSpPr>
          <p:cNvPr id="87" name="Google Shape;87;p21"/>
          <p:cNvSpPr>
            <a:spLocks noGrp="1"/>
          </p:cNvSpPr>
          <p:nvPr>
            <p:ph type="pic" idx="2"/>
          </p:nvPr>
        </p:nvSpPr>
        <p:spPr>
          <a:xfrm>
            <a:off x="3533924" y="1372939"/>
            <a:ext cx="4972720" cy="3315147"/>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8" name="Google Shape;88;p21"/>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9" name="Google Shape;89;p21"/>
          <p:cNvSpPr txBox="1">
            <a:spLocks noGrp="1"/>
          </p:cNvSpPr>
          <p:nvPr>
            <p:ph type="body" idx="1"/>
          </p:nvPr>
        </p:nvSpPr>
        <p:spPr>
          <a:xfrm>
            <a:off x="1645295" y="1372939"/>
            <a:ext cx="2812852" cy="3315147"/>
          </a:xfrm>
          <a:prstGeom prst="rect">
            <a:avLst/>
          </a:prstGeom>
          <a:noFill/>
          <a:ln>
            <a:noFill/>
          </a:ln>
        </p:spPr>
        <p:txBody>
          <a:bodyPr spcFirstLastPara="1" wrap="square" lIns="26775" tIns="26775" rIns="26775" bIns="26775" anchor="ctr" anchorCtr="0">
            <a:noAutofit/>
          </a:bodyPr>
          <a:lstStyle>
            <a:lvl1pPr marL="457200" lvl="0" indent="-298450" algn="l">
              <a:lnSpc>
                <a:spcPct val="100000"/>
              </a:lnSpc>
              <a:spcBef>
                <a:spcPts val="1700"/>
              </a:spcBef>
              <a:spcAft>
                <a:spcPts val="0"/>
              </a:spcAft>
              <a:buClr>
                <a:srgbClr val="000000"/>
              </a:buClr>
              <a:buSzPts val="1100"/>
              <a:buFont typeface="Helvetica Neue Light"/>
              <a:buChar char="•"/>
              <a:defRPr sz="1400"/>
            </a:lvl1pPr>
            <a:lvl2pPr marL="914400" lvl="1" indent="-298450" algn="l">
              <a:lnSpc>
                <a:spcPct val="100000"/>
              </a:lnSpc>
              <a:spcBef>
                <a:spcPts val="1700"/>
              </a:spcBef>
              <a:spcAft>
                <a:spcPts val="0"/>
              </a:spcAft>
              <a:buClr>
                <a:srgbClr val="000000"/>
              </a:buClr>
              <a:buSzPts val="1100"/>
              <a:buFont typeface="Helvetica Neue Light"/>
              <a:buChar char="•"/>
              <a:defRPr sz="1400"/>
            </a:lvl2pPr>
            <a:lvl3pPr marL="1371600" lvl="2" indent="-298450" algn="l">
              <a:lnSpc>
                <a:spcPct val="100000"/>
              </a:lnSpc>
              <a:spcBef>
                <a:spcPts val="1700"/>
              </a:spcBef>
              <a:spcAft>
                <a:spcPts val="0"/>
              </a:spcAft>
              <a:buClr>
                <a:srgbClr val="000000"/>
              </a:buClr>
              <a:buSzPts val="1100"/>
              <a:buFont typeface="Helvetica Neue Light"/>
              <a:buChar char="•"/>
              <a:defRPr sz="1400"/>
            </a:lvl3pPr>
            <a:lvl4pPr marL="1828800" lvl="3" indent="-298450" algn="l">
              <a:lnSpc>
                <a:spcPct val="100000"/>
              </a:lnSpc>
              <a:spcBef>
                <a:spcPts val="1700"/>
              </a:spcBef>
              <a:spcAft>
                <a:spcPts val="0"/>
              </a:spcAft>
              <a:buClr>
                <a:srgbClr val="000000"/>
              </a:buClr>
              <a:buSzPts val="1100"/>
              <a:buFont typeface="Helvetica Neue Light"/>
              <a:buChar char="•"/>
              <a:defRPr sz="1400"/>
            </a:lvl4pPr>
            <a:lvl5pPr marL="2286000" lvl="4" indent="-298450" algn="l">
              <a:lnSpc>
                <a:spcPct val="100000"/>
              </a:lnSpc>
              <a:spcBef>
                <a:spcPts val="1700"/>
              </a:spcBef>
              <a:spcAft>
                <a:spcPts val="0"/>
              </a:spcAft>
              <a:buClr>
                <a:srgbClr val="000000"/>
              </a:buClr>
              <a:buSzPts val="1100"/>
              <a:buFont typeface="Helvetica Neue Light"/>
              <a:buChar char="•"/>
              <a:defRPr sz="14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0" name="Google Shape;90;p21"/>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1645295" y="669726"/>
            <a:ext cx="5853410" cy="38040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3" name="Google Shape;93;p22"/>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4665762" y="2650929"/>
            <a:ext cx="3194596" cy="2130840"/>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6" name="Google Shape;96;p23"/>
          <p:cNvSpPr>
            <a:spLocks noGrp="1"/>
          </p:cNvSpPr>
          <p:nvPr>
            <p:ph type="pic" idx="3"/>
          </p:nvPr>
        </p:nvSpPr>
        <p:spPr>
          <a:xfrm>
            <a:off x="4572000" y="467620"/>
            <a:ext cx="3094137" cy="206275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7" name="Google Shape;97;p23"/>
          <p:cNvSpPr>
            <a:spLocks noGrp="1"/>
          </p:cNvSpPr>
          <p:nvPr>
            <p:ph type="pic" idx="4"/>
          </p:nvPr>
        </p:nvSpPr>
        <p:spPr>
          <a:xfrm>
            <a:off x="-109389" y="468808"/>
            <a:ext cx="6315522" cy="421034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8" name="Google Shape;98;p2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9"/>
        <p:cNvGrpSpPr/>
        <p:nvPr/>
      </p:nvGrpSpPr>
      <p:grpSpPr>
        <a:xfrm>
          <a:off x="0" y="0"/>
          <a:ext cx="0" cy="0"/>
          <a:chOff x="0" y="0"/>
          <a:chExt cx="0" cy="0"/>
        </a:xfrm>
      </p:grpSpPr>
      <p:sp>
        <p:nvSpPr>
          <p:cNvPr id="100" name="Google Shape;100;p24"/>
          <p:cNvSpPr txBox="1">
            <a:spLocks noGrp="1"/>
          </p:cNvSpPr>
          <p:nvPr>
            <p:ph type="body" idx="1"/>
          </p:nvPr>
        </p:nvSpPr>
        <p:spPr>
          <a:xfrm>
            <a:off x="1812726" y="3355330"/>
            <a:ext cx="5518547" cy="247799"/>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200"/>
              <a:buFont typeface="Helvetica Neue"/>
              <a:buNone/>
              <a:defRPr sz="1200">
                <a:latin typeface="Helvetica Neue"/>
                <a:ea typeface="Helvetica Neue"/>
                <a:cs typeface="Helvetica Neue"/>
                <a:sym typeface="Helvetica Neue"/>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1" name="Google Shape;101;p24"/>
          <p:cNvSpPr txBox="1">
            <a:spLocks noGrp="1"/>
          </p:cNvSpPr>
          <p:nvPr>
            <p:ph type="body" idx="2"/>
          </p:nvPr>
        </p:nvSpPr>
        <p:spPr>
          <a:xfrm>
            <a:off x="1812726" y="2250132"/>
            <a:ext cx="5518547" cy="361950"/>
          </a:xfrm>
          <a:prstGeom prst="rect">
            <a:avLst/>
          </a:prstGeom>
          <a:noFill/>
          <a:ln>
            <a:noFill/>
          </a:ln>
        </p:spPr>
        <p:txBody>
          <a:bodyPr spcFirstLastPara="1" wrap="square" lIns="26775" tIns="26775" rIns="26775" bIns="26775" anchor="ctr" anchorCtr="0">
            <a:noAutofit/>
          </a:bodyPr>
          <a:lstStyle>
            <a:lvl1pPr marL="457200" lvl="0" indent="-228600" algn="ctr">
              <a:lnSpc>
                <a:spcPct val="100000"/>
              </a:lnSpc>
              <a:spcBef>
                <a:spcPts val="0"/>
              </a:spcBef>
              <a:spcAft>
                <a:spcPts val="0"/>
              </a:spcAft>
              <a:buClr>
                <a:srgbClr val="000000"/>
              </a:buClr>
              <a:buSzPts val="2000"/>
              <a:buFont typeface="Helvetica Neue Light"/>
              <a:buNone/>
              <a:defRPr sz="2000"/>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2" name="Google Shape;102;p2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03"/>
        <p:cNvGrpSpPr/>
        <p:nvPr/>
      </p:nvGrpSpPr>
      <p:grpSpPr>
        <a:xfrm>
          <a:off x="0" y="0"/>
          <a:ext cx="0" cy="0"/>
          <a:chOff x="0" y="0"/>
          <a:chExt cx="0" cy="0"/>
        </a:xfrm>
      </p:grpSpPr>
      <p:sp>
        <p:nvSpPr>
          <p:cNvPr id="104" name="Google Shape;104;p25"/>
          <p:cNvSpPr>
            <a:spLocks noGrp="1"/>
          </p:cNvSpPr>
          <p:nvPr>
            <p:ph type="pic" idx="2"/>
          </p:nvPr>
        </p:nvSpPr>
        <p:spPr>
          <a:xfrm>
            <a:off x="714375" y="0"/>
            <a:ext cx="8032535" cy="5357812"/>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5" name="Google Shape;105;p2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6"/>
        <p:cNvGrpSpPr/>
        <p:nvPr/>
      </p:nvGrpSpPr>
      <p:grpSpPr>
        <a:xfrm>
          <a:off x="0" y="0"/>
          <a:ext cx="0" cy="0"/>
          <a:chOff x="0" y="0"/>
          <a:chExt cx="0" cy="0"/>
        </a:xfrm>
      </p:grpSpPr>
      <p:sp>
        <p:nvSpPr>
          <p:cNvPr id="107" name="Google Shape;107;p26"/>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4200"/>
              <a:buFont typeface="Lato Black"/>
              <a:buNone/>
              <a:defRPr>
                <a:solidFill>
                  <a:srgbClr val="191919"/>
                </a:solidFill>
                <a:latin typeface="Lato Black"/>
                <a:ea typeface="Lato Black"/>
                <a:cs typeface="Lato Black"/>
                <a:sym typeface="Lato Black"/>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0" name="Google Shape;110;p27"/>
          <p:cNvSpPr txBox="1">
            <a:spLocks noGrp="1"/>
          </p:cNvSpPr>
          <p:nvPr>
            <p:ph type="body" idx="1"/>
          </p:nvPr>
        </p:nvSpPr>
        <p:spPr>
          <a:xfrm>
            <a:off x="1384101" y="2351934"/>
            <a:ext cx="551854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1pPr>
            <a:lvl2pPr marL="914400" lvl="1"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2pPr>
            <a:lvl3pPr marL="1371600" lvl="2"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3pPr>
            <a:lvl4pPr marL="1828800" lvl="3"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4pPr>
            <a:lvl5pPr marL="2286000" lvl="4"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11" name="Google Shape;111;p27" descr="37logo.ai"/>
          <p:cNvPicPr preferRelativeResize="0"/>
          <p:nvPr/>
        </p:nvPicPr>
        <p:blipFill rotWithShape="1">
          <a:blip r:embed="rId2">
            <a:alphaModFix/>
          </a:blip>
          <a:srcRect/>
          <a:stretch/>
        </p:blipFill>
        <p:spPr>
          <a:xfrm>
            <a:off x="1418188" y="4223444"/>
            <a:ext cx="1024064" cy="295478"/>
          </a:xfrm>
          <a:prstGeom prst="rect">
            <a:avLst/>
          </a:prstGeom>
          <a:noFill/>
          <a:ln>
            <a:noFill/>
          </a:ln>
        </p:spPr>
      </p:pic>
      <p:sp>
        <p:nvSpPr>
          <p:cNvPr id="112" name="Google Shape;112;p27"/>
          <p:cNvSpPr txBox="1"/>
          <p:nvPr/>
        </p:nvSpPr>
        <p:spPr>
          <a:xfrm>
            <a:off x="1425392" y="4731686"/>
            <a:ext cx="1792653" cy="144066"/>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37designs.com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@37designs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a:t>
            </a:r>
            <a:r>
              <a:rPr lang="en" sz="600" b="0" i="0" u="sng" strike="noStrike" cap="none">
                <a:solidFill>
                  <a:schemeClr val="hlink"/>
                </a:solidFill>
                <a:latin typeface="Lato"/>
                <a:ea typeface="Lato"/>
                <a:cs typeface="Lato"/>
                <a:sym typeface="Lato"/>
                <a:hlinkClick r:id="rId3"/>
              </a:rPr>
              <a:t>fb.com/37designs</a:t>
            </a:r>
            <a:endParaRPr sz="500"/>
          </a:p>
        </p:txBody>
      </p:sp>
      <p:cxnSp>
        <p:nvCxnSpPr>
          <p:cNvPr id="113" name="Google Shape;113;p27"/>
          <p:cNvCxnSpPr/>
          <p:nvPr/>
        </p:nvCxnSpPr>
        <p:spPr>
          <a:xfrm>
            <a:off x="1417588" y="4616195"/>
            <a:ext cx="281186" cy="0"/>
          </a:xfrm>
          <a:prstGeom prst="straightConnector1">
            <a:avLst/>
          </a:prstGeom>
          <a:noFill/>
          <a:ln w="12700" cap="flat" cmpd="sng">
            <a:solidFill>
              <a:srgbClr val="A6AAA9"/>
            </a:solidFill>
            <a:prstDash val="solid"/>
            <a:miter lim="400000"/>
            <a:headEnd type="none" w="sm" len="sm"/>
            <a:tailEnd type="none" w="sm" len="sm"/>
          </a:ln>
        </p:spPr>
      </p:cxnSp>
      <p:cxnSp>
        <p:nvCxnSpPr>
          <p:cNvPr id="114" name="Google Shape;114;p27"/>
          <p:cNvCxnSpPr/>
          <p:nvPr/>
        </p:nvCxnSpPr>
        <p:spPr>
          <a:xfrm>
            <a:off x="1410891" y="2230787"/>
            <a:ext cx="388342" cy="0"/>
          </a:xfrm>
          <a:prstGeom prst="straightConnector1">
            <a:avLst/>
          </a:prstGeom>
          <a:noFill/>
          <a:ln w="12700" cap="flat" cmpd="sng">
            <a:solidFill>
              <a:srgbClr val="53585F"/>
            </a:solidFill>
            <a:prstDash val="solid"/>
            <a:miter lim="400000"/>
            <a:headEnd type="none" w="sm" len="sm"/>
            <a:tailEnd type="none" w="sm" len="sm"/>
          </a:ln>
        </p:spPr>
      </p:cxnSp>
      <p:sp>
        <p:nvSpPr>
          <p:cNvPr id="115" name="Google Shape;115;p27"/>
          <p:cNvSpPr txBox="1">
            <a:spLocks noGrp="1"/>
          </p:cNvSpPr>
          <p:nvPr>
            <p:ph type="body" idx="2"/>
          </p:nvPr>
        </p:nvSpPr>
        <p:spPr>
          <a:xfrm>
            <a:off x="1384101" y="1789698"/>
            <a:ext cx="551854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400"/>
              <a:buFont typeface="Lato"/>
              <a:buNone/>
              <a:defRPr sz="1400" b="1">
                <a:latin typeface="Lato"/>
                <a:ea typeface="Lato"/>
                <a:cs typeface="Lato"/>
                <a:sym typeface="Lato"/>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16" name="Google Shape;116;p2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mp; Subtitle">
  <p:cSld name="Title &amp; Subtitle 2">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9" name="Google Shape;119;p28"/>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20" name="Google Shape;120;p28" descr="37logo.ai"/>
          <p:cNvPicPr preferRelativeResize="0"/>
          <p:nvPr/>
        </p:nvPicPr>
        <p:blipFill rotWithShape="1">
          <a:blip r:embed="rId2">
            <a:alphaModFix/>
          </a:blip>
          <a:srcRect/>
          <a:stretch/>
        </p:blipFill>
        <p:spPr>
          <a:xfrm>
            <a:off x="268672" y="4725739"/>
            <a:ext cx="1024064" cy="295478"/>
          </a:xfrm>
          <a:prstGeom prst="rect">
            <a:avLst/>
          </a:prstGeom>
          <a:noFill/>
          <a:ln>
            <a:noFill/>
          </a:ln>
        </p:spPr>
      </p:pic>
      <p:sp>
        <p:nvSpPr>
          <p:cNvPr id="121" name="Google Shape;121;p28"/>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22" name="Google Shape;122;p2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marR="0" lvl="0"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 name="Google Shape;52;p13"/>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marR="0" lvl="0"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L="914400" marR="0" lvl="1"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L="1371600" marR="0" lvl="2"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L="1828800" marR="0" lvl="3"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L="2286000" marR="0" lvl="4"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L="2743200" marR="0" lvl="5"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 name="Google Shape;53;p1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ricekitchenmi.com/"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www.fanfriedricebar.com/"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mailto:fanfriedriceba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ctrTitle" idx="4294967295"/>
          </p:nvPr>
        </p:nvSpPr>
        <p:spPr>
          <a:xfrm>
            <a:off x="-4793" y="708"/>
            <a:ext cx="9153585" cy="5161133"/>
          </a:xfrm>
          <a:prstGeom prst="rect">
            <a:avLst/>
          </a:prstGeom>
          <a:solidFill>
            <a:srgbClr val="005E68"/>
          </a:solid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pic>
        <p:nvPicPr>
          <p:cNvPr id="128" name="Google Shape;128;p29" descr="NMDL - Final.png"/>
          <p:cNvPicPr preferRelativeResize="0"/>
          <p:nvPr/>
        </p:nvPicPr>
        <p:blipFill rotWithShape="1">
          <a:blip r:embed="rId3">
            <a:alphaModFix/>
          </a:blip>
          <a:srcRect/>
          <a:stretch/>
        </p:blipFill>
        <p:spPr>
          <a:xfrm>
            <a:off x="657086" y="3242366"/>
            <a:ext cx="913557" cy="923866"/>
          </a:xfrm>
          <a:prstGeom prst="rect">
            <a:avLst/>
          </a:prstGeom>
          <a:noFill/>
          <a:ln>
            <a:noFill/>
          </a:ln>
        </p:spPr>
      </p:pic>
      <p:sp>
        <p:nvSpPr>
          <p:cNvPr id="129" name="Google Shape;129;p29"/>
          <p:cNvSpPr txBox="1"/>
          <p:nvPr/>
        </p:nvSpPr>
        <p:spPr>
          <a:xfrm>
            <a:off x="1929943" y="2970457"/>
            <a:ext cx="2607600" cy="10728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r>
              <a:rPr lang="en" sz="600" b="1" i="0" u="none" strike="noStrike" cap="none">
                <a:solidFill>
                  <a:srgbClr val="DCDEE0"/>
                </a:solidFill>
                <a:latin typeface="Arial"/>
                <a:ea typeface="Arial"/>
                <a:cs typeface="Arial"/>
                <a:sym typeface="Arial"/>
              </a:rPr>
              <a:t>NEW MEDIA DRIVERS LICENSE</a:t>
            </a:r>
            <a:endParaRPr sz="500"/>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sp>
        <p:nvSpPr>
          <p:cNvPr id="130" name="Google Shape;130;p29"/>
          <p:cNvSpPr txBox="1"/>
          <p:nvPr/>
        </p:nvSpPr>
        <p:spPr>
          <a:xfrm>
            <a:off x="1855966" y="3403032"/>
            <a:ext cx="5175300" cy="7632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FFFFFF"/>
              </a:buClr>
              <a:buSzPts val="4700"/>
              <a:buFont typeface="Arial"/>
              <a:buNone/>
            </a:pPr>
            <a:r>
              <a:rPr lang="en" sz="4700" b="0" i="0" u="none" strike="noStrike" cap="none">
                <a:solidFill>
                  <a:srgbClr val="FFFFFF"/>
                </a:solidFill>
                <a:latin typeface="Arial"/>
                <a:ea typeface="Arial"/>
                <a:cs typeface="Arial"/>
                <a:sym typeface="Arial"/>
              </a:rPr>
              <a:t>Brand Workbook</a:t>
            </a:r>
            <a:endParaRPr sz="500"/>
          </a:p>
        </p:txBody>
      </p:sp>
      <p:cxnSp>
        <p:nvCxnSpPr>
          <p:cNvPr id="131" name="Google Shape;131;p29"/>
          <p:cNvCxnSpPr/>
          <p:nvPr/>
        </p:nvCxnSpPr>
        <p:spPr>
          <a:xfrm rot="10800000" flipH="1">
            <a:off x="1670441" y="3355828"/>
            <a:ext cx="0" cy="687416"/>
          </a:xfrm>
          <a:prstGeom prst="straightConnector1">
            <a:avLst/>
          </a:prstGeom>
          <a:noFill/>
          <a:ln w="25400" cap="flat" cmpd="sng">
            <a:solidFill>
              <a:srgbClr val="FFFFFF"/>
            </a:solidFill>
            <a:prstDash val="solid"/>
            <a:miter lim="4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0"/>
          <p:cNvSpPr txBox="1"/>
          <p:nvPr/>
        </p:nvSpPr>
        <p:spPr>
          <a:xfrm>
            <a:off x="309682" y="183273"/>
            <a:ext cx="8711566" cy="325041"/>
          </a:xfrm>
          <a:prstGeom prst="rect">
            <a:avLst/>
          </a:prstGeom>
          <a:noFill/>
          <a:ln>
            <a:noFill/>
          </a:ln>
        </p:spPr>
        <p:txBody>
          <a:bodyPr spcFirstLastPara="1" wrap="square" lIns="26775" tIns="26775" rIns="26775" bIns="26775" anchor="t" anchorCtr="0">
            <a:noAutofit/>
          </a:bodyPr>
          <a:lstStyle/>
          <a:p>
            <a:pPr marL="0" marR="0" lvl="0" indent="0" algn="ctr" rtl="0">
              <a:lnSpc>
                <a:spcPct val="130000"/>
              </a:lnSpc>
              <a:spcBef>
                <a:spcPts val="0"/>
              </a:spcBef>
              <a:spcAft>
                <a:spcPts val="0"/>
              </a:spcAft>
              <a:buClr>
                <a:srgbClr val="000000"/>
              </a:buClr>
              <a:buSzPts val="1600"/>
              <a:buFont typeface="Open Sans"/>
              <a:buNone/>
            </a:pPr>
            <a:r>
              <a:rPr lang="en" sz="1600" b="0" i="0" u="none" strike="noStrike" cap="none">
                <a:solidFill>
                  <a:srgbClr val="000000"/>
                </a:solidFill>
                <a:latin typeface="Open Sans"/>
                <a:ea typeface="Open Sans"/>
                <a:cs typeface="Open Sans"/>
                <a:sym typeface="Open Sans"/>
              </a:rPr>
              <a:t>Defining the Brand</a:t>
            </a:r>
            <a:endParaRPr sz="500"/>
          </a:p>
        </p:txBody>
      </p:sp>
      <p:sp>
        <p:nvSpPr>
          <p:cNvPr id="137" name="Google Shape;137;p30"/>
          <p:cNvSpPr/>
          <p:nvPr/>
        </p:nvSpPr>
        <p:spPr>
          <a:xfrm>
            <a:off x="2732854" y="846136"/>
            <a:ext cx="3894136" cy="3894136"/>
          </a:xfrm>
          <a:prstGeom prst="ellipse">
            <a:avLst/>
          </a:prstGeom>
          <a:solidFill>
            <a:srgbClr val="E5EFF0"/>
          </a:solidFill>
          <a:ln w="25400" cap="flat" cmpd="sng">
            <a:solidFill>
              <a:srgbClr val="53585F"/>
            </a:solidFill>
            <a:prstDash val="solid"/>
            <a:miter lim="400000"/>
            <a:headEnd type="none" w="sm" len="sm"/>
            <a:tailEnd type="none" w="sm" len="sm"/>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38" name="Google Shape;138;p30"/>
          <p:cNvSpPr txBox="1"/>
          <p:nvPr/>
        </p:nvSpPr>
        <p:spPr>
          <a:xfrm>
            <a:off x="5943321" y="2546295"/>
            <a:ext cx="477209" cy="290982"/>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Voice</a:t>
            </a:r>
            <a:endParaRPr sz="500"/>
          </a:p>
        </p:txBody>
      </p:sp>
      <p:sp>
        <p:nvSpPr>
          <p:cNvPr id="139" name="Google Shape;139;p30"/>
          <p:cNvSpPr txBox="1"/>
          <p:nvPr/>
        </p:nvSpPr>
        <p:spPr>
          <a:xfrm>
            <a:off x="4261047" y="4161602"/>
            <a:ext cx="837751" cy="290981"/>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Champion</a:t>
            </a:r>
            <a:endParaRPr sz="500"/>
          </a:p>
        </p:txBody>
      </p:sp>
      <p:sp>
        <p:nvSpPr>
          <p:cNvPr id="140" name="Google Shape;140;p30"/>
          <p:cNvSpPr txBox="1"/>
          <p:nvPr/>
        </p:nvSpPr>
        <p:spPr>
          <a:xfrm>
            <a:off x="2787816" y="2347587"/>
            <a:ext cx="679862" cy="500632"/>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5E68"/>
              </a:buClr>
              <a:buSzPts val="900"/>
              <a:buFont typeface="Arial"/>
              <a:buNone/>
            </a:pPr>
            <a:r>
              <a:rPr lang="en" sz="900" b="0" i="0" u="none" strike="noStrike" cap="none">
                <a:solidFill>
                  <a:srgbClr val="005E68"/>
                </a:solidFill>
                <a:latin typeface="Arial"/>
                <a:ea typeface="Arial"/>
                <a:cs typeface="Arial"/>
                <a:sym typeface="Arial"/>
              </a:rPr>
              <a:t>Look/Feel</a:t>
            </a:r>
            <a:endParaRPr sz="500"/>
          </a:p>
        </p:txBody>
      </p:sp>
      <p:sp>
        <p:nvSpPr>
          <p:cNvPr id="141" name="Google Shape;141;p30"/>
          <p:cNvSpPr/>
          <p:nvPr/>
        </p:nvSpPr>
        <p:spPr>
          <a:xfrm>
            <a:off x="3503271" y="1631010"/>
            <a:ext cx="2324386" cy="2324386"/>
          </a:xfrm>
          <a:prstGeom prst="ellipse">
            <a:avLst/>
          </a:prstGeom>
          <a:solidFill>
            <a:srgbClr val="005E68"/>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42" name="Google Shape;142;p30"/>
          <p:cNvSpPr txBox="1"/>
          <p:nvPr/>
        </p:nvSpPr>
        <p:spPr>
          <a:xfrm>
            <a:off x="3470736" y="2136552"/>
            <a:ext cx="2389458" cy="1313304"/>
          </a:xfrm>
          <a:prstGeom prst="rect">
            <a:avLst/>
          </a:prstGeom>
          <a:noFill/>
          <a:ln>
            <a:noFill/>
          </a:ln>
        </p:spPr>
        <p:txBody>
          <a:bodyPr spcFirstLastPara="1" wrap="square" lIns="26775" tIns="26775" rIns="26775" bIns="26775" anchor="ctr" anchorCtr="0">
            <a:noAutofit/>
          </a:bodyPr>
          <a:lstStyle/>
          <a:p>
            <a:pPr marL="0" marR="0" lvl="0" indent="0" algn="ctr" rtl="0">
              <a:lnSpc>
                <a:spcPct val="150000"/>
              </a:lnSpc>
              <a:spcBef>
                <a:spcPts val="0"/>
              </a:spcBef>
              <a:spcAft>
                <a:spcPts val="0"/>
              </a:spcAft>
              <a:buClr>
                <a:srgbClr val="FFFFFF"/>
              </a:buClr>
              <a:buSzPts val="1800"/>
              <a:buFont typeface="Open Sans"/>
              <a:buNone/>
            </a:pPr>
            <a:r>
              <a:rPr lang="en" sz="1800" b="1" i="0" u="none" strike="noStrike" cap="none" dirty="0">
                <a:solidFill>
                  <a:srgbClr val="FFFFFF"/>
                </a:solidFill>
                <a:latin typeface="Open Sans"/>
                <a:ea typeface="Open Sans"/>
                <a:cs typeface="Open Sans"/>
                <a:sym typeface="Open Sans"/>
              </a:rPr>
              <a:t>Why</a:t>
            </a:r>
            <a:endParaRPr sz="500" dirty="0"/>
          </a:p>
          <a:p>
            <a:pPr marL="0" marR="0" lvl="0" indent="0" algn="ctr" rtl="0">
              <a:lnSpc>
                <a:spcPct val="150000"/>
              </a:lnSpc>
              <a:spcBef>
                <a:spcPts val="0"/>
              </a:spcBef>
              <a:spcAft>
                <a:spcPts val="0"/>
              </a:spcAft>
              <a:buClr>
                <a:srgbClr val="FFFFFF"/>
              </a:buClr>
              <a:buSzPts val="900"/>
              <a:buFont typeface="Open Sans"/>
              <a:buNone/>
            </a:pPr>
            <a:r>
              <a:rPr lang="en" sz="900" b="0" i="0" u="none" strike="noStrike" cap="none" dirty="0">
                <a:solidFill>
                  <a:srgbClr val="FFFFFF"/>
                </a:solidFill>
                <a:latin typeface="Open Sans"/>
                <a:ea typeface="Open Sans"/>
                <a:cs typeface="Open Sans"/>
                <a:sym typeface="Open Sans"/>
              </a:rPr>
              <a:t>Beliefs / values</a:t>
            </a:r>
            <a:endParaRPr sz="500" dirty="0"/>
          </a:p>
        </p:txBody>
      </p:sp>
      <p:cxnSp>
        <p:nvCxnSpPr>
          <p:cNvPr id="143" name="Google Shape;143;p30"/>
          <p:cNvCxnSpPr/>
          <p:nvPr/>
        </p:nvCxnSpPr>
        <p:spPr>
          <a:xfrm rot="10800000" flipH="1">
            <a:off x="3173263" y="3475086"/>
            <a:ext cx="572316" cy="572316"/>
          </a:xfrm>
          <a:prstGeom prst="straightConnector1">
            <a:avLst/>
          </a:prstGeom>
          <a:noFill/>
          <a:ln w="25400" cap="flat" cmpd="sng">
            <a:solidFill>
              <a:srgbClr val="53585F"/>
            </a:solidFill>
            <a:prstDash val="solid"/>
            <a:miter lim="400000"/>
            <a:headEnd type="none" w="sm" len="sm"/>
            <a:tailEnd type="none" w="sm" len="sm"/>
          </a:ln>
        </p:spPr>
      </p:cxnSp>
      <p:cxnSp>
        <p:nvCxnSpPr>
          <p:cNvPr id="144" name="Google Shape;144;p30"/>
          <p:cNvCxnSpPr/>
          <p:nvPr/>
        </p:nvCxnSpPr>
        <p:spPr>
          <a:xfrm rot="10800000">
            <a:off x="5604983" y="3479538"/>
            <a:ext cx="563412" cy="563412"/>
          </a:xfrm>
          <a:prstGeom prst="straightConnector1">
            <a:avLst/>
          </a:prstGeom>
          <a:noFill/>
          <a:ln w="25400" cap="flat" cmpd="sng">
            <a:solidFill>
              <a:srgbClr val="53585F"/>
            </a:solidFill>
            <a:prstDash val="solid"/>
            <a:miter lim="400000"/>
            <a:headEnd type="none" w="sm" len="sm"/>
            <a:tailEnd type="none" w="sm" len="sm"/>
          </a:ln>
        </p:spPr>
      </p:cxnSp>
      <p:cxnSp>
        <p:nvCxnSpPr>
          <p:cNvPr id="145" name="Google Shape;145;p30"/>
          <p:cNvCxnSpPr/>
          <p:nvPr/>
        </p:nvCxnSpPr>
        <p:spPr>
          <a:xfrm rot="10800000" flipH="1">
            <a:off x="4679922" y="849853"/>
            <a:ext cx="0" cy="808044"/>
          </a:xfrm>
          <a:prstGeom prst="straightConnector1">
            <a:avLst/>
          </a:prstGeom>
          <a:noFill/>
          <a:ln w="25400" cap="flat" cmpd="sng">
            <a:solidFill>
              <a:srgbClr val="53585F"/>
            </a:solidFill>
            <a:prstDash val="solid"/>
            <a:miter lim="400000"/>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1"/>
          <p:cNvSpPr txBox="1"/>
          <p:nvPr/>
        </p:nvSpPr>
        <p:spPr>
          <a:xfrm>
            <a:off x="765260" y="244981"/>
            <a:ext cx="8110132" cy="97893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“Why?”</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What are your brands beliefs and values? What does your company believe in? How do you help your customers succeed?</a:t>
            </a:r>
            <a:endParaRPr sz="500"/>
          </a:p>
          <a:p>
            <a:pPr marL="0" marR="0" lvl="0" indent="0" algn="l" rtl="0">
              <a:lnSpc>
                <a:spcPct val="130000"/>
              </a:lnSpc>
              <a:spcBef>
                <a:spcPts val="0"/>
              </a:spcBef>
              <a:spcAft>
                <a:spcPts val="0"/>
              </a:spcAft>
              <a:buClr>
                <a:srgbClr val="000000"/>
              </a:buClr>
              <a:buSzPts val="900"/>
              <a:buFont typeface="Open Sans"/>
              <a:buNone/>
            </a:pPr>
            <a:endParaRPr sz="900" b="0" i="0" u="none" strike="noStrike" cap="none">
              <a:solidFill>
                <a:srgbClr val="000000"/>
              </a:solidFill>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r>
              <a:rPr lang="en" sz="700" b="1" i="0" u="none" strike="noStrike" cap="none">
                <a:solidFill>
                  <a:srgbClr val="000000"/>
                </a:solidFill>
                <a:latin typeface="Open Sans"/>
                <a:ea typeface="Open Sans"/>
                <a:cs typeface="Open Sans"/>
                <a:sym typeface="Open Sans"/>
              </a:rPr>
              <a:t>Write down as many beliefs as you can identify:</a:t>
            </a:r>
            <a:endParaRPr sz="500"/>
          </a:p>
        </p:txBody>
      </p:sp>
      <p:graphicFrame>
        <p:nvGraphicFramePr>
          <p:cNvPr id="151" name="Google Shape;151;p31"/>
          <p:cNvGraphicFramePr/>
          <p:nvPr>
            <p:extLst>
              <p:ext uri="{D42A27DB-BD31-4B8C-83A1-F6EECF244321}">
                <p14:modId xmlns:p14="http://schemas.microsoft.com/office/powerpoint/2010/main" val="448294331"/>
              </p:ext>
            </p:extLst>
          </p:nvPr>
        </p:nvGraphicFramePr>
        <p:xfrm>
          <a:off x="814179" y="1325796"/>
          <a:ext cx="8012275" cy="3642500"/>
        </p:xfrm>
        <a:graphic>
          <a:graphicData uri="http://schemas.openxmlformats.org/drawingml/2006/table">
            <a:tbl>
              <a:tblPr>
                <a:noFill/>
                <a:tableStyleId>{9DAAA264-9C9B-4744-90C9-655142AF2E4E}</a:tableStyleId>
              </a:tblPr>
              <a:tblGrid>
                <a:gridCol w="316725">
                  <a:extLst>
                    <a:ext uri="{9D8B030D-6E8A-4147-A177-3AD203B41FA5}">
                      <a16:colId xmlns:a16="http://schemas.microsoft.com/office/drawing/2014/main" val="20000"/>
                    </a:ext>
                  </a:extLst>
                </a:gridCol>
                <a:gridCol w="7695550">
                  <a:extLst>
                    <a:ext uri="{9D8B030D-6E8A-4147-A177-3AD203B41FA5}">
                      <a16:colId xmlns:a16="http://schemas.microsoft.com/office/drawing/2014/main" val="20001"/>
                    </a:ext>
                  </a:extLst>
                </a:gridCol>
              </a:tblGrid>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1   </a:t>
                      </a:r>
                      <a:endParaRPr sz="500" dirty="0"/>
                    </a:p>
                  </a:txBody>
                  <a:tcPr marL="19050" marR="19050" marT="19050" marB="19050" anchor="ctr">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Fried rice should be authentic and traditional</a:t>
                      </a:r>
                    </a:p>
                  </a:txBody>
                  <a:tcPr marL="19050" marR="19050" marT="19050" marB="19050" anchor="ctr">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0"/>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2.</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Staff should be professional and friendly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3.</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 Chinese cuisine doesn’t have to be expensive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Our stores should be open everywhere no matter in big or small cities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We should let overseas Chinese taste great Fried rice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6</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We should let foreign friends know what great Fried rice should taste like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5"/>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6"/>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7"/>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8"/>
                  </a:ext>
                </a:extLst>
              </a:tr>
              <a:tr h="18212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20</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9"/>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2"/>
          <p:cNvSpPr txBox="1"/>
          <p:nvPr/>
        </p:nvSpPr>
        <p:spPr>
          <a:xfrm>
            <a:off x="765260" y="244981"/>
            <a:ext cx="8110200" cy="6132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dirty="0">
                <a:solidFill>
                  <a:srgbClr val="000000"/>
                </a:solidFill>
                <a:latin typeface="Open Sans"/>
                <a:ea typeface="Open Sans"/>
                <a:cs typeface="Open Sans"/>
                <a:sym typeface="Open Sans"/>
              </a:rPr>
              <a:t>Finding your brands “Why?” (continued)</a:t>
            </a:r>
            <a:endParaRPr sz="500" dirty="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Now that you’ve identified the brand values and beliefs, write a mission statement (why) and tagline.</a:t>
            </a:r>
            <a:endParaRPr sz="500" dirty="0"/>
          </a:p>
        </p:txBody>
      </p:sp>
      <p:graphicFrame>
        <p:nvGraphicFramePr>
          <p:cNvPr id="157" name="Google Shape;157;p32"/>
          <p:cNvGraphicFramePr/>
          <p:nvPr>
            <p:extLst>
              <p:ext uri="{D42A27DB-BD31-4B8C-83A1-F6EECF244321}">
                <p14:modId xmlns:p14="http://schemas.microsoft.com/office/powerpoint/2010/main" val="4126055611"/>
              </p:ext>
            </p:extLst>
          </p:nvPr>
        </p:nvGraphicFramePr>
        <p:xfrm>
          <a:off x="931985" y="1157780"/>
          <a:ext cx="8003550" cy="3387225"/>
        </p:xfrm>
        <a:graphic>
          <a:graphicData uri="http://schemas.openxmlformats.org/drawingml/2006/table">
            <a:tbl>
              <a:tblPr>
                <a:noFill/>
                <a:tableStyleId>{9DAAA264-9C9B-4744-90C9-655142AF2E4E}</a:tableStyleId>
              </a:tblPr>
              <a:tblGrid>
                <a:gridCol w="4001775">
                  <a:extLst>
                    <a:ext uri="{9D8B030D-6E8A-4147-A177-3AD203B41FA5}">
                      <a16:colId xmlns:a16="http://schemas.microsoft.com/office/drawing/2014/main" val="20000"/>
                    </a:ext>
                  </a:extLst>
                </a:gridCol>
                <a:gridCol w="4001775">
                  <a:extLst>
                    <a:ext uri="{9D8B030D-6E8A-4147-A177-3AD203B41FA5}">
                      <a16:colId xmlns:a16="http://schemas.microsoft.com/office/drawing/2014/main" val="20001"/>
                    </a:ext>
                  </a:extLst>
                </a:gridCol>
              </a:tblGrid>
              <a:tr h="406175">
                <a:tc>
                  <a:txBody>
                    <a:bodyPr/>
                    <a:lstStyle/>
                    <a:p>
                      <a:pPr marL="0" marR="0" lvl="0" indent="0" algn="ctr"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Mission Statement</a:t>
                      </a:r>
                      <a:endParaRPr sz="500"/>
                    </a:p>
                  </a:txBody>
                  <a:tcPr marL="19050" marR="19050" marT="19050" marB="19050" anchor="ctr">
                    <a:lnR w="12700" cap="flat" cmpd="sng">
                      <a:solidFill>
                        <a:srgbClr val="A6AAA9"/>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Tagline</a:t>
                      </a:r>
                      <a:endParaRPr sz="500"/>
                    </a:p>
                  </a:txBody>
                  <a:tcPr marL="19050" marR="19050" marT="19050" marB="19050" anchor="ctr">
                    <a:lnL w="12700" cap="flat" cmpd="sng">
                      <a:solidFill>
                        <a:srgbClr val="A6AAA9"/>
                      </a:solidFill>
                      <a:prstDash val="solid"/>
                      <a:round/>
                      <a:headEnd type="none" w="sm" len="sm"/>
                      <a:tailEnd type="none" w="sm" len="sm"/>
                    </a:lnL>
                  </a:tcPr>
                </a:tc>
                <a:extLst>
                  <a:ext uri="{0D108BD9-81ED-4DB2-BD59-A6C34878D82A}">
                    <a16:rowId xmlns:a16="http://schemas.microsoft.com/office/drawing/2014/main" val="10000"/>
                  </a:ext>
                </a:extLst>
              </a:tr>
              <a:tr h="2981050">
                <a:tc>
                  <a:txBody>
                    <a:bodyPr/>
                    <a:lstStyle/>
                    <a:p>
                      <a:pPr marL="0" marR="0" lvl="0" indent="0" algn="ctr" rtl="0">
                        <a:lnSpc>
                          <a:spcPct val="100000"/>
                        </a:lnSpc>
                        <a:spcBef>
                          <a:spcPts val="0"/>
                        </a:spcBef>
                        <a:spcAft>
                          <a:spcPts val="0"/>
                        </a:spcAft>
                        <a:buClr>
                          <a:schemeClr val="dk1"/>
                        </a:buClr>
                        <a:buSzPts val="1400"/>
                        <a:buFont typeface="Open Sans"/>
                        <a:buNone/>
                      </a:pPr>
                      <a:r>
                        <a:rPr lang="en-US" sz="1200" dirty="0"/>
                        <a:t>Provide authentic Chinese Fried rice for people in the United States.</a:t>
                      </a:r>
                      <a:endParaRPr sz="1200" dirty="0"/>
                    </a:p>
                  </a:txBody>
                  <a:tcPr marL="19050" marR="19050" marT="19050" marB="19050" anchor="ctr">
                    <a:lnR w="12700" cap="flat" cmpd="sng">
                      <a:solidFill>
                        <a:srgbClr val="A6AAA9"/>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chemeClr val="dk1"/>
                        </a:buClr>
                        <a:buSzPts val="1400"/>
                        <a:buFont typeface="Open Sans"/>
                        <a:buNone/>
                      </a:pPr>
                      <a:r>
                        <a:rPr lang="en-US" sz="1400" dirty="0"/>
                        <a:t>Fried rice for all</a:t>
                      </a:r>
                      <a:endParaRPr sz="1400" dirty="0"/>
                    </a:p>
                  </a:txBody>
                  <a:tcPr marL="19050" marR="19050" marT="19050" marB="19050" anchor="ctr">
                    <a:lnL w="12700" cap="flat" cmpd="sng">
                      <a:solidFill>
                        <a:srgbClr val="A6AAA9"/>
                      </a:solidFill>
                      <a:prstDash val="solid"/>
                      <a:round/>
                      <a:headEnd type="none" w="sm" len="sm"/>
                      <a:tailEnd type="none" w="sm" len="sm"/>
                    </a:ln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aphicFrame>
        <p:nvGraphicFramePr>
          <p:cNvPr id="162" name="Google Shape;162;p33"/>
          <p:cNvGraphicFramePr/>
          <p:nvPr>
            <p:extLst>
              <p:ext uri="{D42A27DB-BD31-4B8C-83A1-F6EECF244321}">
                <p14:modId xmlns:p14="http://schemas.microsoft.com/office/powerpoint/2010/main" val="4126773517"/>
              </p:ext>
            </p:extLst>
          </p:nvPr>
        </p:nvGraphicFramePr>
        <p:xfrm>
          <a:off x="699247" y="654138"/>
          <a:ext cx="7715714" cy="4268225"/>
        </p:xfrm>
        <a:graphic>
          <a:graphicData uri="http://schemas.openxmlformats.org/drawingml/2006/table">
            <a:tbl>
              <a:tblPr>
                <a:noFill/>
                <a:tableStyleId>{9DAAA264-9C9B-4744-90C9-655142AF2E4E}</a:tableStyleId>
              </a:tblPr>
              <a:tblGrid>
                <a:gridCol w="5070789">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Chinese student study in America</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t>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 is a student of MSU major in media and information. Like many other Chinese students</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Who study abroad,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is seeking for authentic Chinese food, especially fried rice East Lansing is a small</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city, although there are many Chinese restaurant </a:t>
                      </a:r>
                      <a:r>
                        <a:rPr lang="en-US" altLang="zh-CN" sz="700" b="0" u="none" strike="noStrike" cap="none" dirty="0">
                          <a:solidFill>
                            <a:srgbClr val="53585F"/>
                          </a:solidFill>
                          <a:latin typeface="Open Sans"/>
                          <a:ea typeface="Open Sans"/>
                          <a:cs typeface="Open Sans"/>
                          <a:sym typeface="Open Sans"/>
                        </a:rPr>
                        <a:t>here, but none of them make good Fried rice. He wants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to find taste good Fried rice in East Lansing.</a:t>
                      </a:r>
                      <a:endParaRPr lang="en-US" sz="700" b="0" u="none" strike="noStrike" cap="none"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Age:21</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Junior, Media and Information</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East Lansing</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Student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authentic Chinese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to taste it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good authentic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up a store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taste of the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-weather it is authentic, traditional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endParaRPr lang="en" sz="500" b="1"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600" b="0" u="none" strike="noStrike" cap="none" dirty="0">
                          <a:solidFill>
                            <a:srgbClr val="53585F"/>
                          </a:solidFill>
                          <a:latin typeface="Open Sans"/>
                          <a:ea typeface="Open Sans"/>
                          <a:cs typeface="Open Sans"/>
                          <a:sym typeface="Open Sans"/>
                        </a:rPr>
                        <a:t>-</a:t>
                      </a:r>
                      <a:r>
                        <a:rPr lang="en-US" sz="600" b="0" u="none" strike="noStrike" cap="none" dirty="0" err="1">
                          <a:solidFill>
                            <a:srgbClr val="53585F"/>
                          </a:solidFill>
                          <a:latin typeface="Open Sans"/>
                          <a:ea typeface="Open Sans"/>
                          <a:cs typeface="Open Sans"/>
                          <a:sym typeface="Open Sans"/>
                        </a:rPr>
                        <a:t>Wechat</a:t>
                      </a:r>
                      <a:r>
                        <a:rPr lang="en-US" sz="600" b="0" u="none" strike="noStrike" cap="none" dirty="0">
                          <a:solidFill>
                            <a:srgbClr val="53585F"/>
                          </a:solidFill>
                          <a:latin typeface="Open Sans"/>
                          <a:ea typeface="Open Sans"/>
                          <a:cs typeface="Open Sans"/>
                          <a:sym typeface="Open Sans"/>
                        </a:rPr>
                        <a:t> </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-Weibo</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-Instagram</a:t>
                      </a:r>
                      <a:endParaRPr lang="en" sz="800" b="0" u="none" strike="noStrike" cap="none" dirty="0">
                        <a:solidFill>
                          <a:srgbClr val="53585F"/>
                        </a:solidFill>
                        <a:latin typeface="Open Sans"/>
                        <a:ea typeface="Open Sans"/>
                        <a:cs typeface="Open Sans"/>
                        <a:sym typeface="Open Sans"/>
                      </a:endParaRPr>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a:t>
                      </a:r>
                      <a:r>
                        <a:rPr lang="en-US" sz="1200" b="1" u="none" strike="noStrike" cap="none" dirty="0">
                          <a:solidFill>
                            <a:srgbClr val="005E68"/>
                          </a:solidFill>
                          <a:latin typeface="Open Sans"/>
                          <a:ea typeface="Open Sans"/>
                          <a:cs typeface="Open Sans"/>
                          <a:sym typeface="Open Sans"/>
                        </a:rPr>
                        <a:t>I really want to taste authentic Chinese Fried rice in East Lansing…</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3" name="Google Shape;163;p33"/>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64" name="Google Shape;164;p33"/>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65" name="Google Shape;165;p33"/>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Create buyer personas for your ideal target audience.</a:t>
            </a:r>
            <a:endParaRPr sz="500" dirty="0"/>
          </a:p>
        </p:txBody>
      </p:sp>
      <p:sp>
        <p:nvSpPr>
          <p:cNvPr id="166" name="Google Shape;166;p33"/>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67" name="Google Shape;167;p33"/>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68" name="Google Shape;168;p33"/>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aphicFrame>
        <p:nvGraphicFramePr>
          <p:cNvPr id="173" name="Google Shape;173;p34"/>
          <p:cNvGraphicFramePr/>
          <p:nvPr>
            <p:extLst>
              <p:ext uri="{D42A27DB-BD31-4B8C-83A1-F6EECF244321}">
                <p14:modId xmlns:p14="http://schemas.microsoft.com/office/powerpoint/2010/main" val="2051616325"/>
              </p:ext>
            </p:extLst>
          </p:nvPr>
        </p:nvGraphicFramePr>
        <p:xfrm>
          <a:off x="704323" y="654138"/>
          <a:ext cx="8220750" cy="4268225"/>
        </p:xfrm>
        <a:graphic>
          <a:graphicData uri="http://schemas.openxmlformats.org/drawingml/2006/table">
            <a:tbl>
              <a:tblPr>
                <a:noFill/>
                <a:tableStyleId>{9DAAA264-9C9B-4744-90C9-655142AF2E4E}</a:tableStyleId>
              </a:tblPr>
              <a:tblGrid>
                <a:gridCol w="5575825">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a:solidFill>
                            <a:srgbClr val="53585F"/>
                          </a:solidFill>
                          <a:latin typeface="Open Sans"/>
                          <a:ea typeface="Open Sans"/>
                          <a:cs typeface="Open Sans"/>
                          <a:sym typeface="Open Sans"/>
                        </a:rPr>
                        <a:t>Emily Nichols</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News editor</a:t>
                      </a:r>
                      <a:endParaRPr lang="en-US" sz="500" b="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endParaRPr lang="en-US" sz="700" b="0" u="none" strike="noStrike" cap="none" dirty="0"/>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800" b="0" u="none" strike="noStrike" cap="none" dirty="0"/>
                        <a:t>               </a:t>
                      </a:r>
                      <a:r>
                        <a:rPr lang="en-US" sz="700" b="0" u="none" strike="noStrike" cap="none" dirty="0">
                          <a:solidFill>
                            <a:srgbClr val="53585F"/>
                          </a:solidFill>
                          <a:latin typeface="Open Sans"/>
                          <a:ea typeface="Open Sans"/>
                          <a:cs typeface="Open Sans"/>
                          <a:sym typeface="Open Sans"/>
                        </a:rPr>
                        <a:t>Emily Nichols is an editor working for local newspaper in Chicago. She loves Chinese food, but most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of the nice decorated Chinese restaurants are expensive. She wants to taste different kind of Chinese food while</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saving her money. Also, she want something authentic.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endParaRPr lang="en-US" sz="5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Age:26</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Female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College graduate, business major </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Chicago</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Editor</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to taste various type of Chinese food</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less expensive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authentic</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stores in Chicago</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Fired rice in suitable price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authentic Fried rice</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-How much the food costs</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food’s kind and weather it is authentic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-Instagram</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a:t>
                      </a:r>
                      <a:r>
                        <a:rPr lang="en-US" sz="700" b="0" u="none" strike="noStrike" cap="none" dirty="0">
                          <a:solidFill>
                            <a:srgbClr val="53585F"/>
                          </a:solidFill>
                          <a:latin typeface="Open Sans"/>
                          <a:ea typeface="Open Sans"/>
                          <a:cs typeface="Open Sans"/>
                          <a:sym typeface="Open Sans"/>
                        </a:rPr>
                        <a:t>Facebook</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solidFill>
                            <a:srgbClr val="53585F"/>
                          </a:solidFill>
                          <a:latin typeface="Open Sans"/>
                          <a:ea typeface="Open Sans"/>
                          <a:cs typeface="Open Sans"/>
                          <a:sym typeface="Open Sans"/>
                        </a:rPr>
                        <a:t>-Twitter</a:t>
                      </a:r>
                      <a:endParaRPr sz="500" b="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“W</a:t>
                      </a:r>
                      <a:r>
                        <a:rPr lang="en-US" sz="1200" b="1" u="none" strike="noStrike" cap="none" dirty="0">
                          <a:solidFill>
                            <a:srgbClr val="005E68"/>
                          </a:solidFill>
                          <a:latin typeface="Open Sans"/>
                          <a:ea typeface="Open Sans"/>
                          <a:cs typeface="Open Sans"/>
                          <a:sym typeface="Open Sans"/>
                        </a:rPr>
                        <a:t>here can I find cheap and authentic Chinese food in Chicago?</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4" name="Google Shape;174;p34"/>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75" name="Google Shape;175;p34"/>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76" name="Google Shape;176;p34"/>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buyer personas for your ideal target audience.</a:t>
            </a:r>
            <a:endParaRPr sz="500"/>
          </a:p>
        </p:txBody>
      </p:sp>
      <p:sp>
        <p:nvSpPr>
          <p:cNvPr id="177" name="Google Shape;177;p34"/>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78" name="Google Shape;178;p34"/>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79" name="Google Shape;179;p34"/>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5"/>
          <p:cNvSpPr txBox="1"/>
          <p:nvPr/>
        </p:nvSpPr>
        <p:spPr>
          <a:xfrm>
            <a:off x="765260" y="244981"/>
            <a:ext cx="8110200" cy="8175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dirty="0">
                <a:solidFill>
                  <a:srgbClr val="000000"/>
                </a:solidFill>
                <a:latin typeface="Open Sans"/>
                <a:ea typeface="Open Sans"/>
                <a:cs typeface="Open Sans"/>
                <a:sym typeface="Open Sans"/>
              </a:rPr>
              <a:t>Finding your brands “Voice”</a:t>
            </a:r>
            <a:endParaRPr sz="500" dirty="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Describe the tone/voice or attitude of your brand. First brainstorm an entire list, then narrow down to a top 5, then reduce to a top three and pick the primary defining tone.</a:t>
            </a:r>
            <a:endParaRPr sz="500" dirty="0"/>
          </a:p>
        </p:txBody>
      </p:sp>
      <p:graphicFrame>
        <p:nvGraphicFramePr>
          <p:cNvPr id="185" name="Google Shape;185;p35"/>
          <p:cNvGraphicFramePr/>
          <p:nvPr>
            <p:extLst>
              <p:ext uri="{D42A27DB-BD31-4B8C-83A1-F6EECF244321}">
                <p14:modId xmlns:p14="http://schemas.microsoft.com/office/powerpoint/2010/main" val="2381350921"/>
              </p:ext>
            </p:extLst>
          </p:nvPr>
        </p:nvGraphicFramePr>
        <p:xfrm>
          <a:off x="814179" y="1325796"/>
          <a:ext cx="1902850" cy="3642800"/>
        </p:xfrm>
        <a:graphic>
          <a:graphicData uri="http://schemas.openxmlformats.org/drawingml/2006/table">
            <a:tbl>
              <a:tblPr>
                <a:noFill/>
                <a:tableStyleId>{9DAAA264-9C9B-4744-90C9-655142AF2E4E}</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Positive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2</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Friendly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Professional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Dedicated</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Confident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7</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enthusiastic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altLang="zh-CN" sz="700" u="none" strike="noStrike" cap="none" dirty="0">
                          <a:latin typeface="Open Sans"/>
                          <a:ea typeface="Open Sans"/>
                          <a:cs typeface="Open Sans"/>
                          <a:sym typeface="Open Sans"/>
                        </a:rPr>
                        <a:t>Serious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Happy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Infectious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Hospitable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86" name="Google Shape;186;p35"/>
          <p:cNvGraphicFramePr/>
          <p:nvPr>
            <p:extLst>
              <p:ext uri="{D42A27DB-BD31-4B8C-83A1-F6EECF244321}">
                <p14:modId xmlns:p14="http://schemas.microsoft.com/office/powerpoint/2010/main" val="3410222390"/>
              </p:ext>
            </p:extLst>
          </p:nvPr>
        </p:nvGraphicFramePr>
        <p:xfrm>
          <a:off x="3028775" y="1325796"/>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Positive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2</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Dedicated</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3</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Confident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Enthusiastic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Infectious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87" name="Google Shape;187;p35"/>
          <p:cNvGraphicFramePr/>
          <p:nvPr>
            <p:extLst>
              <p:ext uri="{D42A27DB-BD31-4B8C-83A1-F6EECF244321}">
                <p14:modId xmlns:p14="http://schemas.microsoft.com/office/powerpoint/2010/main" val="2655716606"/>
              </p:ext>
            </p:extLst>
          </p:nvPr>
        </p:nvGraphicFramePr>
        <p:xfrm>
          <a:off x="5243370" y="1325796"/>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3</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b="1" u="none" strike="noStrike" cap="none" dirty="0">
                          <a:latin typeface="Open Sans"/>
                          <a:ea typeface="Open Sans"/>
                          <a:cs typeface="Open Sans"/>
                          <a:sym typeface="Open Sans"/>
                        </a:rPr>
                        <a:t>Dedicated</a:t>
                      </a:r>
                      <a:endParaRPr sz="700" b="1"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Enthusiastic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3</a:t>
                      </a:r>
                      <a:endParaRPr sz="500"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Infectious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6"/>
          <p:cNvSpPr txBox="1"/>
          <p:nvPr/>
        </p:nvSpPr>
        <p:spPr>
          <a:xfrm>
            <a:off x="765260" y="244981"/>
            <a:ext cx="8110200" cy="8175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Finding your brands “Look/Feel”</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Describe the Look/Feel of the brand you’d like to have. First brainstorm an entire list, then narrow down to a top 5, then reduce to a top three and pick the primary defining attribute.</a:t>
            </a:r>
            <a:endParaRPr sz="500"/>
          </a:p>
        </p:txBody>
      </p:sp>
      <p:graphicFrame>
        <p:nvGraphicFramePr>
          <p:cNvPr id="193" name="Google Shape;193;p36"/>
          <p:cNvGraphicFramePr/>
          <p:nvPr>
            <p:extLst>
              <p:ext uri="{D42A27DB-BD31-4B8C-83A1-F6EECF244321}">
                <p14:modId xmlns:p14="http://schemas.microsoft.com/office/powerpoint/2010/main" val="3505526038"/>
              </p:ext>
            </p:extLst>
          </p:nvPr>
        </p:nvGraphicFramePr>
        <p:xfrm>
          <a:off x="814179" y="1325796"/>
          <a:ext cx="1902850" cy="3642800"/>
        </p:xfrm>
        <a:graphic>
          <a:graphicData uri="http://schemas.openxmlformats.org/drawingml/2006/table">
            <a:tbl>
              <a:tblPr>
                <a:noFill/>
                <a:tableStyleId>{9DAAA264-9C9B-4744-90C9-655142AF2E4E}</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Representative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Friendly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Professional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Visionary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Innovative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Creative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Ambitious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Confident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Traditional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Unified</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94" name="Google Shape;194;p36"/>
          <p:cNvGraphicFramePr/>
          <p:nvPr>
            <p:extLst>
              <p:ext uri="{D42A27DB-BD31-4B8C-83A1-F6EECF244321}">
                <p14:modId xmlns:p14="http://schemas.microsoft.com/office/powerpoint/2010/main" val="3434444100"/>
              </p:ext>
            </p:extLst>
          </p:nvPr>
        </p:nvGraphicFramePr>
        <p:xfrm>
          <a:off x="3028775" y="1325796"/>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Representative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Professional</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Creative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Confident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95" name="Google Shape;195;p36"/>
          <p:cNvGraphicFramePr/>
          <p:nvPr>
            <p:extLst>
              <p:ext uri="{D42A27DB-BD31-4B8C-83A1-F6EECF244321}">
                <p14:modId xmlns:p14="http://schemas.microsoft.com/office/powerpoint/2010/main" val="3271122233"/>
              </p:ext>
            </p:extLst>
          </p:nvPr>
        </p:nvGraphicFramePr>
        <p:xfrm>
          <a:off x="5243370" y="1325796"/>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3</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b="1" u="none" strike="noStrike" cap="none" dirty="0">
                          <a:latin typeface="Open Sans"/>
                          <a:ea typeface="Open Sans"/>
                          <a:cs typeface="Open Sans"/>
                          <a:sym typeface="Open Sans"/>
                        </a:rPr>
                        <a:t>Professional</a:t>
                      </a:r>
                      <a:endParaRPr sz="700" b="1"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Creative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Representative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7"/>
          <p:cNvSpPr txBox="1"/>
          <p:nvPr/>
        </p:nvSpPr>
        <p:spPr>
          <a:xfrm>
            <a:off x="765260" y="244981"/>
            <a:ext cx="8110132" cy="61317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dirty="0">
                <a:solidFill>
                  <a:srgbClr val="000000"/>
                </a:solidFill>
                <a:latin typeface="Open Sans"/>
                <a:ea typeface="Open Sans"/>
                <a:cs typeface="Open Sans"/>
                <a:sym typeface="Open Sans"/>
              </a:rPr>
              <a:t>Putting it together. </a:t>
            </a:r>
            <a:endParaRPr sz="500" dirty="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Create your brand positioning statement by filling in the blanks in this sentence:</a:t>
            </a:r>
            <a:endParaRPr sz="500" dirty="0"/>
          </a:p>
        </p:txBody>
      </p:sp>
      <p:sp>
        <p:nvSpPr>
          <p:cNvPr id="201" name="Google Shape;201;p37"/>
          <p:cNvSpPr txBox="1"/>
          <p:nvPr/>
        </p:nvSpPr>
        <p:spPr>
          <a:xfrm>
            <a:off x="765260" y="1094810"/>
            <a:ext cx="8110132" cy="1570435"/>
          </a:xfrm>
          <a:prstGeom prst="rect">
            <a:avLst/>
          </a:prstGeom>
          <a:noFill/>
          <a:ln>
            <a:noFill/>
          </a:ln>
        </p:spPr>
        <p:txBody>
          <a:bodyPr spcFirstLastPara="1" wrap="square" lIns="26775" tIns="26775" rIns="26775" bIns="26775" anchor="t" anchorCtr="0">
            <a:noAutofit/>
          </a:bodyPr>
          <a:lstStyle/>
          <a:p>
            <a:pPr>
              <a:lnSpc>
                <a:spcPct val="130000"/>
              </a:lnSpc>
              <a:buClr>
                <a:srgbClr val="005E68"/>
              </a:buClr>
              <a:buSzPts val="1800"/>
            </a:pP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Kung Fu Rice</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exists because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we are here to provide authentic Chinese Fried rice for people in the United States</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We champion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Overseas Chinese</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and </a:t>
            </a:r>
            <a:r>
              <a:rPr lang="en" sz="1800" b="1" i="0" u="none" strike="noStrike" cap="none" dirty="0">
                <a:solidFill>
                  <a:srgbClr val="005E68"/>
                </a:solidFill>
                <a:latin typeface="Open Sans"/>
                <a:ea typeface="Open Sans"/>
                <a:cs typeface="Open Sans"/>
                <a:sym typeface="Open Sans"/>
              </a:rPr>
              <a:t>(</a:t>
            </a:r>
            <a:r>
              <a:rPr lang="en" sz="1800" b="1" dirty="0">
                <a:solidFill>
                  <a:srgbClr val="005E68"/>
                </a:solidFill>
                <a:latin typeface="Open Sans"/>
                <a:ea typeface="Open Sans"/>
                <a:cs typeface="Open Sans"/>
                <a:sym typeface="Open Sans"/>
              </a:rPr>
              <a:t>Foreign Chinese food lover</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Our brand voice is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err="1">
                <a:solidFill>
                  <a:srgbClr val="005E68"/>
                </a:solidFill>
                <a:latin typeface="Open Sans"/>
                <a:ea typeface="Open Sans"/>
                <a:cs typeface="Open Sans"/>
                <a:sym typeface="Open Sans"/>
              </a:rPr>
              <a:t>Enthusiatic</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err="1">
                <a:solidFill>
                  <a:srgbClr val="005E68"/>
                </a:solidFill>
                <a:latin typeface="Open Sans"/>
                <a:ea typeface="Open Sans"/>
                <a:cs typeface="Open Sans"/>
                <a:sym typeface="Open Sans"/>
              </a:rPr>
              <a:t>Infecious</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and most importantly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Dedicated</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The brand feels like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Creative</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a:t>
            </a:r>
            <a:r>
              <a:rPr lang="en" sz="1800" b="1" i="0" u="none" strike="noStrike" cap="none" dirty="0">
                <a:solidFill>
                  <a:srgbClr val="005E68"/>
                </a:solidFill>
                <a:latin typeface="Open Sans"/>
                <a:ea typeface="Open Sans"/>
                <a:cs typeface="Open Sans"/>
                <a:sym typeface="Open Sans"/>
              </a:rPr>
              <a:t>(</a:t>
            </a:r>
            <a:r>
              <a:rPr lang="en-US" sz="1800" b="1" i="0" u="none" strike="noStrike" cap="none" dirty="0">
                <a:solidFill>
                  <a:srgbClr val="005E68"/>
                </a:solidFill>
                <a:latin typeface="Open Sans"/>
                <a:ea typeface="Open Sans"/>
                <a:cs typeface="Open Sans"/>
                <a:sym typeface="Open Sans"/>
              </a:rPr>
              <a:t>Representative</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 but most like </a:t>
            </a:r>
            <a:r>
              <a:rPr lang="en" sz="1800" b="1" i="0" u="none" strike="noStrike" cap="none" dirty="0">
                <a:solidFill>
                  <a:srgbClr val="005E68"/>
                </a:solidFill>
                <a:latin typeface="Open Sans"/>
                <a:ea typeface="Open Sans"/>
                <a:cs typeface="Open Sans"/>
                <a:sym typeface="Open Sans"/>
              </a:rPr>
              <a:t>(</a:t>
            </a:r>
            <a:r>
              <a:rPr lang="en" sz="1800" b="1" dirty="0">
                <a:solidFill>
                  <a:srgbClr val="005E68"/>
                </a:solidFill>
                <a:latin typeface="Open Sans"/>
                <a:ea typeface="Open Sans"/>
                <a:cs typeface="Open Sans"/>
                <a:sym typeface="Open Sans"/>
              </a:rPr>
              <a:t>Professional</a:t>
            </a:r>
            <a:r>
              <a:rPr lang="en" sz="1800" b="1" i="0" u="none" strike="noStrike" cap="none" dirty="0">
                <a:solidFill>
                  <a:srgbClr val="005E68"/>
                </a:solidFill>
                <a:latin typeface="Open Sans"/>
                <a:ea typeface="Open Sans"/>
                <a:cs typeface="Open Sans"/>
                <a:sym typeface="Open Sans"/>
              </a:rPr>
              <a:t>)</a:t>
            </a:r>
            <a:r>
              <a:rPr lang="en" sz="1800" b="0" i="0" u="none" strike="noStrike" cap="none" dirty="0">
                <a:solidFill>
                  <a:srgbClr val="005E68"/>
                </a:solidFill>
                <a:latin typeface="Open Sans"/>
                <a:ea typeface="Open Sans"/>
                <a:cs typeface="Open Sans"/>
                <a:sym typeface="Open Sans"/>
              </a:rPr>
              <a:t>.</a:t>
            </a:r>
            <a:endParaRPr sz="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8"/>
          <p:cNvSpPr txBox="1"/>
          <p:nvPr/>
        </p:nvSpPr>
        <p:spPr>
          <a:xfrm>
            <a:off x="765260" y="244981"/>
            <a:ext cx="8110132" cy="1021795"/>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dirty="0">
                <a:solidFill>
                  <a:srgbClr val="000000"/>
                </a:solidFill>
                <a:latin typeface="Open Sans"/>
                <a:ea typeface="Open Sans"/>
                <a:cs typeface="Open Sans"/>
                <a:sym typeface="Open Sans"/>
              </a:rPr>
              <a:t>Finding your brands top competitors</a:t>
            </a:r>
            <a:endParaRPr sz="500" dirty="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You can’t be successful without understanding your competitors, their strengths, weaknesses and what opportunities exist in the marketplace. Brainstorm a list of possible competitors (including alternative goods / services, e.g. “Bitcoin” is a potential alternative to a traditional bank.” Then narrow the list down to the top 5 closest competitors, then narrow again to your top two competitors.</a:t>
            </a:r>
            <a:endParaRPr sz="500" dirty="0"/>
          </a:p>
        </p:txBody>
      </p:sp>
      <p:graphicFrame>
        <p:nvGraphicFramePr>
          <p:cNvPr id="207" name="Google Shape;207;p38"/>
          <p:cNvGraphicFramePr/>
          <p:nvPr>
            <p:extLst>
              <p:ext uri="{D42A27DB-BD31-4B8C-83A1-F6EECF244321}">
                <p14:modId xmlns:p14="http://schemas.microsoft.com/office/powerpoint/2010/main" val="3408386912"/>
              </p:ext>
            </p:extLst>
          </p:nvPr>
        </p:nvGraphicFramePr>
        <p:xfrm>
          <a:off x="814179" y="1505310"/>
          <a:ext cx="1902850" cy="2509925"/>
        </p:xfrm>
        <a:graphic>
          <a:graphicData uri="http://schemas.openxmlformats.org/drawingml/2006/table">
            <a:tbl>
              <a:tblPr>
                <a:noFill/>
                <a:tableStyleId>{9DAAA264-9C9B-4744-90C9-655142AF2E4E}</a:tableStyleId>
              </a:tblPr>
              <a:tblGrid>
                <a:gridCol w="149425">
                  <a:extLst>
                    <a:ext uri="{9D8B030D-6E8A-4147-A177-3AD203B41FA5}">
                      <a16:colId xmlns:a16="http://schemas.microsoft.com/office/drawing/2014/main" val="20000"/>
                    </a:ext>
                  </a:extLst>
                </a:gridCol>
                <a:gridCol w="1753425">
                  <a:extLst>
                    <a:ext uri="{9D8B030D-6E8A-4147-A177-3AD203B41FA5}">
                      <a16:colId xmlns:a16="http://schemas.microsoft.com/office/drawing/2014/main" val="20001"/>
                    </a:ext>
                  </a:extLst>
                </a:gridCol>
              </a:tblGrid>
              <a:tr h="2281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Fried Rice Express</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Hong’s Café</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Fan Fried Rice Bar</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Sticky 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Rice Kitchen</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Charlie Kang’s Restaurant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Sea Dragon</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What The Fried 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Rice Bowl Restaurant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81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Fu Shen</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0"/>
                  </a:ext>
                </a:extLst>
              </a:tr>
            </a:tbl>
          </a:graphicData>
        </a:graphic>
      </p:graphicFrame>
      <p:graphicFrame>
        <p:nvGraphicFramePr>
          <p:cNvPr id="208" name="Google Shape;208;p38"/>
          <p:cNvGraphicFramePr/>
          <p:nvPr>
            <p:extLst>
              <p:ext uri="{D42A27DB-BD31-4B8C-83A1-F6EECF244321}">
                <p14:modId xmlns:p14="http://schemas.microsoft.com/office/powerpoint/2010/main" val="407409118"/>
              </p:ext>
            </p:extLst>
          </p:nvPr>
        </p:nvGraphicFramePr>
        <p:xfrm>
          <a:off x="3028775" y="1505310"/>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Sea Dragon</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Fan Fried Rice Bar</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Sticky Rice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Rice Kitchen</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Hong’s Café</a:t>
                      </a: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209" name="Google Shape;209;p38"/>
          <p:cNvGraphicFramePr/>
          <p:nvPr>
            <p:extLst>
              <p:ext uri="{D42A27DB-BD31-4B8C-83A1-F6EECF244321}">
                <p14:modId xmlns:p14="http://schemas.microsoft.com/office/powerpoint/2010/main" val="3542749047"/>
              </p:ext>
            </p:extLst>
          </p:nvPr>
        </p:nvGraphicFramePr>
        <p:xfrm>
          <a:off x="5243370" y="1505310"/>
          <a:ext cx="1902850" cy="1365900"/>
        </p:xfrm>
        <a:graphic>
          <a:graphicData uri="http://schemas.openxmlformats.org/drawingml/2006/table">
            <a:tbl>
              <a:tblPr>
                <a:noFill/>
                <a:tableStyleId>{9DAAA264-9C9B-4744-90C9-655142AF2E4E}</a:tableStyleId>
              </a:tblPr>
              <a:tblGrid>
                <a:gridCol w="143425">
                  <a:extLst>
                    <a:ext uri="{9D8B030D-6E8A-4147-A177-3AD203B41FA5}">
                      <a16:colId xmlns:a16="http://schemas.microsoft.com/office/drawing/2014/main" val="20000"/>
                    </a:ext>
                  </a:extLst>
                </a:gridCol>
                <a:gridCol w="175942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REDUCE TO THE TOP 2</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Fan Fried Rice Bar</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Rice Kitchen</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9"/>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Audit your competitor</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Research your competitor online. Look at what social platforms they are on. What type of content do they create? What’s their website like? Sign up for their e-mail newsletter. Then document your findings below:</a:t>
            </a:r>
            <a:endParaRPr sz="500"/>
          </a:p>
        </p:txBody>
      </p:sp>
      <p:graphicFrame>
        <p:nvGraphicFramePr>
          <p:cNvPr id="215" name="Google Shape;215;p39"/>
          <p:cNvGraphicFramePr/>
          <p:nvPr>
            <p:extLst>
              <p:ext uri="{D42A27DB-BD31-4B8C-83A1-F6EECF244321}">
                <p14:modId xmlns:p14="http://schemas.microsoft.com/office/powerpoint/2010/main" val="580456289"/>
              </p:ext>
            </p:extLst>
          </p:nvPr>
        </p:nvGraphicFramePr>
        <p:xfrm>
          <a:off x="914400" y="1292416"/>
          <a:ext cx="7886566" cy="5475275"/>
        </p:xfrm>
        <a:graphic>
          <a:graphicData uri="http://schemas.openxmlformats.org/drawingml/2006/table">
            <a:tbl>
              <a:tblPr>
                <a:noFill/>
                <a:tableStyleId>{9DAAA264-9C9B-4744-90C9-655142AF2E4E}</a:tableStyleId>
              </a:tblPr>
              <a:tblGrid>
                <a:gridCol w="3932441">
                  <a:extLst>
                    <a:ext uri="{9D8B030D-6E8A-4147-A177-3AD203B41FA5}">
                      <a16:colId xmlns:a16="http://schemas.microsoft.com/office/drawing/2014/main" val="20000"/>
                    </a:ext>
                  </a:extLst>
                </a:gridCol>
                <a:gridCol w="3954125">
                  <a:extLst>
                    <a:ext uri="{9D8B030D-6E8A-4147-A177-3AD203B41FA5}">
                      <a16:colId xmlns:a16="http://schemas.microsoft.com/office/drawing/2014/main" val="20001"/>
                    </a:ext>
                  </a:extLst>
                </a:gridCol>
              </a:tblGrid>
              <a:tr h="526950">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Name: </a:t>
                      </a:r>
                      <a:r>
                        <a:rPr lang="en-US" sz="700" b="0" u="none" strike="noStrike" cap="none" dirty="0">
                          <a:latin typeface="Open Sans"/>
                          <a:ea typeface="Open Sans"/>
                          <a:cs typeface="Open Sans"/>
                          <a:sym typeface="Open Sans"/>
                        </a:rPr>
                        <a:t>Rice Kitchen</a:t>
                      </a:r>
                      <a:endParaRPr lang="en-US" sz="900" b="0" u="none" strike="noStrike" cap="none" dirty="0"/>
                    </a:p>
                    <a:p>
                      <a:pPr marL="0" marR="0" lvl="0" indent="0" algn="l" rtl="0">
                        <a:lnSpc>
                          <a:spcPct val="100000"/>
                        </a:lnSpc>
                        <a:spcBef>
                          <a:spcPts val="0"/>
                        </a:spcBef>
                        <a:spcAft>
                          <a:spcPts val="0"/>
                        </a:spcAft>
                        <a:buClr>
                          <a:schemeClr val="dk1"/>
                        </a:buClr>
                        <a:buSzPts val="700"/>
                        <a:buFont typeface="Open Sans"/>
                        <a:buNone/>
                      </a:pPr>
                      <a:r>
                        <a:rPr lang="en-US" sz="700" b="1" u="none" strike="noStrike" cap="none" dirty="0">
                          <a:latin typeface="Open Sans"/>
                          <a:ea typeface="Open Sans"/>
                          <a:cs typeface="Open Sans"/>
                          <a:sym typeface="Open Sans"/>
                        </a:rPr>
                        <a:t>Company Tagline: (can’t find one)</a:t>
                      </a:r>
                    </a:p>
                  </a:txBody>
                  <a:tcPr marL="19050" marR="19050" marT="19050" marB="19050" anchor="ctr">
                    <a:lnB w="9525" cap="flat" cmpd="sng">
                      <a:solidFill>
                        <a:srgbClr val="000000"/>
                      </a:solidFill>
                      <a:prstDash val="solid"/>
                      <a:round/>
                      <a:headEnd type="none" w="sm" len="sm"/>
                      <a:tailEnd type="none" w="sm" len="sm"/>
                    </a:lnB>
                    <a:solidFill>
                      <a:srgbClr val="E5EFF0"/>
                    </a:solidFill>
                  </a:tcPr>
                </a:tc>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Social media platforms used: </a:t>
                      </a:r>
                      <a:r>
                        <a:rPr lang="en-US" sz="700" b="1" u="none" strike="noStrike" cap="none" dirty="0">
                          <a:latin typeface="Open Sans"/>
                          <a:ea typeface="Open Sans"/>
                          <a:cs typeface="Open Sans"/>
                          <a:sym typeface="Open Sans"/>
                        </a:rPr>
                        <a:t>No platforms used</a:t>
                      </a:r>
                      <a:r>
                        <a:rPr lang="en" sz="700" b="1" u="none" strike="noStrike" cap="none" dirty="0">
                          <a:latin typeface="Open Sans"/>
                          <a:ea typeface="Open Sans"/>
                          <a:cs typeface="Open Sans"/>
                          <a:sym typeface="Open Sans"/>
                        </a:rPr>
                        <a:t> </a:t>
                      </a:r>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Website: </a:t>
                      </a:r>
                      <a:r>
                        <a:rPr lang="en-US" sz="800" dirty="0">
                          <a:hlinkClick r:id="rId3"/>
                        </a:rPr>
                        <a:t>https://www.ricekitchenmi.com/</a:t>
                      </a:r>
                      <a:endParaRPr lang="en-US" sz="800"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Email Newsletter: </a:t>
                      </a:r>
                      <a:r>
                        <a:rPr lang="en" sz="700" b="0" u="none" strike="noStrike" cap="none" dirty="0"/>
                        <a:t>(Yes / </a:t>
                      </a:r>
                      <a:r>
                        <a:rPr lang="en" sz="700" b="0" u="none" strike="noStrike" cap="none" dirty="0">
                          <a:solidFill>
                            <a:srgbClr val="FF0000"/>
                          </a:solidFill>
                        </a:rPr>
                        <a:t>No</a:t>
                      </a:r>
                      <a:r>
                        <a:rPr lang="en" sz="700" b="0" u="none" strike="noStrike" cap="none" dirty="0"/>
                        <a:t>)</a:t>
                      </a: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extLst>
                  <a:ext uri="{0D108BD9-81ED-4DB2-BD59-A6C34878D82A}">
                    <a16:rowId xmlns:a16="http://schemas.microsoft.com/office/drawing/2014/main" val="10000"/>
                  </a:ext>
                </a:extLst>
              </a:tr>
              <a:tr h="16057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Strengths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what this competitor is good at. How are they succeeding?</a:t>
                      </a:r>
                      <a:endParaRPr lang="en" sz="8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 sz="8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800" u="none" strike="noStrike" cap="none" dirty="0">
                          <a:latin typeface="Open Sans"/>
                          <a:ea typeface="Open Sans"/>
                          <a:cs typeface="Open Sans"/>
                          <a:sym typeface="Open Sans"/>
                        </a:rPr>
                        <a:t>Rice Kitchen provides authentic C</a:t>
                      </a:r>
                      <a:r>
                        <a:rPr lang="en-US" sz="800" u="none" strike="noStrike" cap="none" dirty="0">
                          <a:latin typeface="Open Sans"/>
                          <a:ea typeface="Open Sans"/>
                          <a:cs typeface="Open Sans"/>
                          <a:sym typeface="Open Sans"/>
                        </a:rPr>
                        <a:t>h</a:t>
                      </a:r>
                      <a:r>
                        <a:rPr lang="en" sz="800" u="none" strike="noStrike" cap="none" dirty="0">
                          <a:latin typeface="Open Sans"/>
                          <a:ea typeface="Open Sans"/>
                          <a:cs typeface="Open Sans"/>
                          <a:sym typeface="Open Sans"/>
                        </a:rPr>
                        <a:t>inese food in E</a:t>
                      </a:r>
                      <a:r>
                        <a:rPr lang="en-US" sz="800" u="none" strike="noStrike" cap="none" dirty="0" err="1">
                          <a:latin typeface="Open Sans"/>
                          <a:ea typeface="Open Sans"/>
                          <a:cs typeface="Open Sans"/>
                          <a:sym typeface="Open Sans"/>
                        </a:rPr>
                        <a:t>ast</a:t>
                      </a:r>
                      <a:r>
                        <a:rPr lang="en-US" sz="800" u="none" strike="noStrike" cap="none" dirty="0">
                          <a:latin typeface="Open Sans"/>
                          <a:ea typeface="Open Sans"/>
                          <a:cs typeface="Open Sans"/>
                          <a:sym typeface="Open Sans"/>
                        </a:rPr>
                        <a:t> Lansing, they have                                   </a:t>
                      </a:r>
                    </a:p>
                    <a:p>
                      <a:pPr marL="0" marR="0" lvl="0" indent="0" algn="l" rtl="0">
                        <a:lnSpc>
                          <a:spcPct val="100000"/>
                        </a:lnSpc>
                        <a:spcBef>
                          <a:spcPts val="0"/>
                        </a:spcBef>
                        <a:spcAft>
                          <a:spcPts val="0"/>
                        </a:spcAft>
                        <a:buClr>
                          <a:schemeClr val="dk1"/>
                        </a:buClr>
                        <a:buSzPts val="700"/>
                        <a:buFont typeface="Open Sans"/>
                        <a:buNone/>
                      </a:pPr>
                      <a:r>
                        <a:rPr lang="en-US" sz="800" u="none" strike="noStrike" cap="none" dirty="0">
                          <a:latin typeface="Open Sans"/>
                          <a:ea typeface="Open Sans"/>
                          <a:cs typeface="Open Sans"/>
                          <a:sym typeface="Open Sans"/>
                        </a:rPr>
                        <a:t>various types of cuisines. Their store location is close to MSU main campus</a:t>
                      </a:r>
                      <a:r>
                        <a:rPr lang="en" sz="800" u="none" strike="noStrike" cap="none" dirty="0">
                          <a:latin typeface="Open Sans"/>
                          <a:ea typeface="Open Sans"/>
                          <a:cs typeface="Open Sans"/>
                          <a:sym typeface="Open Sans"/>
                        </a:rPr>
                        <a:t>,</a:t>
                      </a:r>
                    </a:p>
                    <a:p>
                      <a:pPr marL="0" marR="0" lvl="0" indent="0" algn="l" rtl="0">
                        <a:lnSpc>
                          <a:spcPct val="100000"/>
                        </a:lnSpc>
                        <a:spcBef>
                          <a:spcPts val="0"/>
                        </a:spcBef>
                        <a:spcAft>
                          <a:spcPts val="0"/>
                        </a:spcAft>
                        <a:buClr>
                          <a:schemeClr val="dk1"/>
                        </a:buClr>
                        <a:buSzPts val="700"/>
                        <a:buFont typeface="Open Sans"/>
                        <a:buNone/>
                      </a:pPr>
                      <a:r>
                        <a:rPr lang="en-US" sz="800" u="none" strike="noStrike" cap="none" dirty="0">
                          <a:latin typeface="Open Sans"/>
                          <a:ea typeface="Open Sans"/>
                          <a:cs typeface="Open Sans"/>
                          <a:sym typeface="Open Sans"/>
                        </a:rPr>
                        <a:t>and they accept online orders as well. They open till 3am,  allows people who </a:t>
                      </a:r>
                    </a:p>
                    <a:p>
                      <a:pPr marL="0" marR="0" lvl="0" indent="0" algn="l" rtl="0">
                        <a:lnSpc>
                          <a:spcPct val="100000"/>
                        </a:lnSpc>
                        <a:spcBef>
                          <a:spcPts val="0"/>
                        </a:spcBef>
                        <a:spcAft>
                          <a:spcPts val="0"/>
                        </a:spcAft>
                        <a:buClr>
                          <a:schemeClr val="dk1"/>
                        </a:buClr>
                        <a:buSzPts val="700"/>
                        <a:buFont typeface="Open Sans"/>
                        <a:buNone/>
                      </a:pPr>
                      <a:r>
                        <a:rPr lang="en-US" sz="800" u="none" strike="noStrike" cap="none" dirty="0">
                          <a:latin typeface="Open Sans"/>
                          <a:ea typeface="Open Sans"/>
                          <a:cs typeface="Open Sans"/>
                          <a:sym typeface="Open Sans"/>
                        </a:rPr>
                        <a:t>stay up late at night have a place to eat.</a:t>
                      </a:r>
                    </a:p>
                    <a:p>
                      <a:pPr marL="0" marR="0" lvl="0" indent="0" algn="l" rtl="0">
                        <a:lnSpc>
                          <a:spcPct val="100000"/>
                        </a:lnSpc>
                        <a:spcBef>
                          <a:spcPts val="0"/>
                        </a:spcBef>
                        <a:spcAft>
                          <a:spcPts val="0"/>
                        </a:spcAft>
                        <a:buClr>
                          <a:schemeClr val="dk1"/>
                        </a:buClr>
                        <a:buSzPts val="700"/>
                        <a:buFont typeface="Open Sans"/>
                        <a:buNone/>
                      </a:pPr>
                      <a:endParaRPr lang="en-US" sz="8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8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8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800" u="none" strike="noStrike" cap="none" dirty="0">
                        <a:latin typeface="Open Sans"/>
                        <a:ea typeface="Open Sans"/>
                        <a:cs typeface="Open Sans"/>
                        <a:sym typeface="Open Sans"/>
                      </a:endParaRPr>
                    </a:p>
                  </a:txBody>
                  <a:tcPr marL="19050" marR="19050" marT="19050" marB="19050">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Weaknesses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where this competitor is not doing a good job. What mistakes are they making?</a:t>
                      </a:r>
                    </a:p>
                    <a:p>
                      <a:pPr marL="0" marR="0" lvl="0" indent="0" algn="l" rtl="0">
                        <a:lnSpc>
                          <a:spcPct val="100000"/>
                        </a:lnSpc>
                        <a:spcBef>
                          <a:spcPts val="0"/>
                        </a:spcBef>
                        <a:spcAft>
                          <a:spcPts val="0"/>
                        </a:spcAft>
                        <a:buClr>
                          <a:schemeClr val="dk1"/>
                        </a:buClr>
                        <a:buSzPts val="700"/>
                        <a:buFont typeface="Open Sans"/>
                        <a:buNone/>
                      </a:pPr>
                      <a:endParaRPr lang="e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              </a:t>
                      </a:r>
                      <a:r>
                        <a:rPr lang="en-US" sz="800" u="none" strike="noStrike" cap="none" dirty="0">
                          <a:latin typeface="Open Sans"/>
                          <a:ea typeface="Open Sans"/>
                          <a:cs typeface="Open Sans"/>
                          <a:sym typeface="Open Sans"/>
                        </a:rPr>
                        <a:t>Their cuisine is more western, may not be as traditional as people think. As I look through the menu, I found that their types of Fried rice aren’t a lot. This restaurant is not specifically making Fried rice, they make all kinds of other Chinese food. </a:t>
                      </a:r>
                      <a:endParaRPr sz="800" dirty="0"/>
                    </a:p>
                  </a:txBody>
                  <a:tcPr marL="19050" marR="19050" marT="19050" marB="19050">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16712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Opportunities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Where do you see an opportunity to stand out from this competitor?</a:t>
                      </a:r>
                    </a:p>
                    <a:p>
                      <a:pPr marL="0" marR="0" lvl="0" indent="0" algn="l" rtl="0">
                        <a:lnSpc>
                          <a:spcPct val="100000"/>
                        </a:lnSpc>
                        <a:spcBef>
                          <a:spcPts val="0"/>
                        </a:spcBef>
                        <a:spcAft>
                          <a:spcPts val="0"/>
                        </a:spcAft>
                        <a:buClr>
                          <a:schemeClr val="dk1"/>
                        </a:buClr>
                        <a:buSzPts val="700"/>
                        <a:buFont typeface="Open Sans"/>
                        <a:buNone/>
                      </a:pPr>
                      <a:endParaRPr lang="e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500" dirty="0"/>
                        <a:t>            </a:t>
                      </a:r>
                      <a:r>
                        <a:rPr lang="en-US" sz="800" dirty="0"/>
                        <a:t> I think my biggest advantages are focusing on making Fried rice,</a:t>
                      </a:r>
                    </a:p>
                    <a:p>
                      <a:pPr marL="0" marR="0" lvl="0" indent="0" algn="l" rtl="0">
                        <a:lnSpc>
                          <a:spcPct val="100000"/>
                        </a:lnSpc>
                        <a:spcBef>
                          <a:spcPts val="0"/>
                        </a:spcBef>
                        <a:spcAft>
                          <a:spcPts val="0"/>
                        </a:spcAft>
                        <a:buClr>
                          <a:schemeClr val="dk1"/>
                        </a:buClr>
                        <a:buSzPts val="700"/>
                        <a:buFont typeface="Open Sans"/>
                        <a:buNone/>
                      </a:pPr>
                      <a:r>
                        <a:rPr lang="en-US" sz="800" dirty="0"/>
                        <a:t>and my food will seek for tradition. Which means that my cooking method</a:t>
                      </a:r>
                    </a:p>
                    <a:p>
                      <a:pPr marL="0" marR="0" lvl="0" indent="0" algn="l" rtl="0">
                        <a:lnSpc>
                          <a:spcPct val="100000"/>
                        </a:lnSpc>
                        <a:spcBef>
                          <a:spcPts val="0"/>
                        </a:spcBef>
                        <a:spcAft>
                          <a:spcPts val="0"/>
                        </a:spcAft>
                        <a:buClr>
                          <a:schemeClr val="dk1"/>
                        </a:buClr>
                        <a:buSzPts val="700"/>
                        <a:buFont typeface="Open Sans"/>
                        <a:buNone/>
                      </a:pPr>
                      <a:r>
                        <a:rPr lang="en-US" sz="800" dirty="0"/>
                        <a:t>will be more eastern. And people will love authentic Chinese Fried rice.</a:t>
                      </a:r>
                    </a:p>
                  </a:txBody>
                  <a:tcPr marL="19050" marR="19050" marT="19050" marB="19050"/>
                </a:tc>
                <a:tc>
                  <a:txBody>
                    <a:bodyPr/>
                    <a:lstStyle/>
                    <a:p>
                      <a:pPr marL="0" marR="0" lvl="0" indent="0" algn="l" rtl="0">
                        <a:lnSpc>
                          <a:spcPct val="100000"/>
                        </a:lnSpc>
                        <a:spcBef>
                          <a:spcPts val="0"/>
                        </a:spcBef>
                        <a:spcAft>
                          <a:spcPts val="0"/>
                        </a:spcAft>
                        <a:buClr>
                          <a:schemeClr val="dk1"/>
                        </a:buClr>
                        <a:buSzPts val="900"/>
                        <a:buFont typeface="Open Sans"/>
                        <a:buNone/>
                      </a:pPr>
                      <a:r>
                        <a:rPr lang="en-US" sz="900" b="1" u="none" strike="noStrike" cap="none" dirty="0">
                          <a:latin typeface="Open Sans"/>
                          <a:ea typeface="Open Sans"/>
                          <a:cs typeface="Open Sans"/>
                          <a:sym typeface="Open Sans"/>
                        </a:rPr>
                        <a:t>Threats</a:t>
                      </a:r>
                      <a:endParaRPr lang="en-US" sz="500" dirty="0"/>
                    </a:p>
                    <a:p>
                      <a:pPr marL="0" marR="0" lvl="0" indent="0" algn="l" rtl="0">
                        <a:lnSpc>
                          <a:spcPct val="100000"/>
                        </a:lnSpc>
                        <a:spcBef>
                          <a:spcPts val="0"/>
                        </a:spcBef>
                        <a:spcAft>
                          <a:spcPts val="0"/>
                        </a:spcAft>
                        <a:buClr>
                          <a:schemeClr val="dk1"/>
                        </a:buClr>
                        <a:buSzPts val="900"/>
                        <a:buFont typeface="Open Sans"/>
                        <a:buNone/>
                      </a:pPr>
                      <a:endParaRPr lang="en-US"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What major threats does this competitor pose to you?</a:t>
                      </a:r>
                    </a:p>
                    <a:p>
                      <a:pPr marL="0" marR="0" lvl="0" indent="0" algn="l" rtl="0">
                        <a:lnSpc>
                          <a:spcPct val="100000"/>
                        </a:lnSpc>
                        <a:spcBef>
                          <a:spcPts val="0"/>
                        </a:spcBef>
                        <a:spcAft>
                          <a:spcPts val="0"/>
                        </a:spcAft>
                        <a:buClr>
                          <a:schemeClr val="dk1"/>
                        </a:buClr>
                        <a:buSzPts val="700"/>
                        <a:buFont typeface="Open Sans"/>
                        <a:buNone/>
                      </a:pPr>
                      <a:endParaRPr lang="en-US"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500" dirty="0"/>
                        <a:t>                  </a:t>
                      </a:r>
                      <a:r>
                        <a:rPr lang="en-US" sz="800" dirty="0"/>
                        <a:t>They have various kind of Chinese food. They accept online orders and they open up till late 3:00am. They also set up the price pretty low for customers. Although they are not specifically focusing on making Fried rice, but their company’s name is Rice Kitchen. It will somehow draw people who wants to eat Fried rice to their place.</a:t>
                      </a:r>
                      <a:endParaRPr sz="500" dirty="0"/>
                    </a:p>
                  </a:txBody>
                  <a:tcPr marL="19050" marR="19050" marT="19050" marB="19050"/>
                </a:tc>
                <a:extLst>
                  <a:ext uri="{0D108BD9-81ED-4DB2-BD59-A6C34878D82A}">
                    <a16:rowId xmlns:a16="http://schemas.microsoft.com/office/drawing/2014/main" val="10002"/>
                  </a:ext>
                </a:extLst>
              </a:tr>
              <a:tr h="1671275">
                <a:tc>
                  <a:txBody>
                    <a:bodyPr/>
                    <a:lstStyle/>
                    <a:p>
                      <a:pPr marL="0" marR="0" lvl="0" indent="0" algn="l" rtl="0">
                        <a:lnSpc>
                          <a:spcPct val="100000"/>
                        </a:lnSpc>
                        <a:spcBef>
                          <a:spcPts val="0"/>
                        </a:spcBef>
                        <a:spcAft>
                          <a:spcPts val="0"/>
                        </a:spcAft>
                        <a:buClr>
                          <a:schemeClr val="dk1"/>
                        </a:buClr>
                        <a:buSzPts val="700"/>
                        <a:buFont typeface="Open Sans"/>
                        <a:buNone/>
                      </a:pPr>
                      <a:endParaRPr lang="en-US" sz="800" dirty="0"/>
                    </a:p>
                  </a:txBody>
                  <a:tcPr marL="19050" marR="19050" marT="19050" marB="19050"/>
                </a:tc>
                <a:tc>
                  <a:txBody>
                    <a:bodyPr/>
                    <a:lstStyle/>
                    <a:p>
                      <a:pPr marL="0" marR="0" lvl="0" indent="0" algn="l" rtl="0">
                        <a:lnSpc>
                          <a:spcPct val="100000"/>
                        </a:lnSpc>
                        <a:spcBef>
                          <a:spcPts val="0"/>
                        </a:spcBef>
                        <a:spcAft>
                          <a:spcPts val="0"/>
                        </a:spcAft>
                        <a:buClr>
                          <a:schemeClr val="dk1"/>
                        </a:buClr>
                        <a:buSzPts val="700"/>
                        <a:buFont typeface="Open Sans"/>
                        <a:buNone/>
                      </a:pPr>
                      <a:endParaRPr sz="500" dirty="0"/>
                    </a:p>
                  </a:txBody>
                  <a:tcPr marL="19050" marR="19050" marT="19050" marB="19050"/>
                </a:tc>
                <a:extLst>
                  <a:ext uri="{0D108BD9-81ED-4DB2-BD59-A6C34878D82A}">
                    <a16:rowId xmlns:a16="http://schemas.microsoft.com/office/drawing/2014/main" val="2920642170"/>
                  </a:ext>
                </a:extLst>
              </a:tr>
            </a:tbl>
          </a:graphicData>
        </a:graphic>
      </p:graphicFrame>
      <p:sp>
        <p:nvSpPr>
          <p:cNvPr id="216" name="Google Shape;216;p39"/>
          <p:cNvSpPr txBox="1"/>
          <p:nvPr/>
        </p:nvSpPr>
        <p:spPr>
          <a:xfrm>
            <a:off x="8009227" y="313942"/>
            <a:ext cx="777336" cy="177404"/>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COMPETITOR #1</a:t>
            </a:r>
            <a:endParaRPr sz="5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0"/>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Audit your competitor</a:t>
            </a:r>
            <a:endParaRPr sz="500"/>
          </a:p>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Research your competitor online. Look at what social platforms they are on. What type of content do they create? What’s their website like? Sign up for their e-mail newsletter. Then document your findings below:</a:t>
            </a:r>
            <a:endParaRPr sz="500"/>
          </a:p>
        </p:txBody>
      </p:sp>
      <p:graphicFrame>
        <p:nvGraphicFramePr>
          <p:cNvPr id="222" name="Google Shape;222;p40"/>
          <p:cNvGraphicFramePr/>
          <p:nvPr>
            <p:extLst>
              <p:ext uri="{D42A27DB-BD31-4B8C-83A1-F6EECF244321}">
                <p14:modId xmlns:p14="http://schemas.microsoft.com/office/powerpoint/2010/main" val="2151426322"/>
              </p:ext>
            </p:extLst>
          </p:nvPr>
        </p:nvGraphicFramePr>
        <p:xfrm>
          <a:off x="892716" y="1292416"/>
          <a:ext cx="7908250" cy="3804000"/>
        </p:xfrm>
        <a:graphic>
          <a:graphicData uri="http://schemas.openxmlformats.org/drawingml/2006/table">
            <a:tbl>
              <a:tblPr>
                <a:noFill/>
                <a:tableStyleId>{9DAAA264-9C9B-4744-90C9-655142AF2E4E}</a:tableStyleId>
              </a:tblPr>
              <a:tblGrid>
                <a:gridCol w="3954125">
                  <a:extLst>
                    <a:ext uri="{9D8B030D-6E8A-4147-A177-3AD203B41FA5}">
                      <a16:colId xmlns:a16="http://schemas.microsoft.com/office/drawing/2014/main" val="20000"/>
                    </a:ext>
                  </a:extLst>
                </a:gridCol>
                <a:gridCol w="3954125">
                  <a:extLst>
                    <a:ext uri="{9D8B030D-6E8A-4147-A177-3AD203B41FA5}">
                      <a16:colId xmlns:a16="http://schemas.microsoft.com/office/drawing/2014/main" val="20001"/>
                    </a:ext>
                  </a:extLst>
                </a:gridCol>
              </a:tblGrid>
              <a:tr h="526950">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Name: </a:t>
                      </a:r>
                      <a:r>
                        <a:rPr lang="en-US" sz="700" b="0" u="none" strike="noStrike" cap="none" dirty="0"/>
                        <a:t>Fan Fried Rice Bar (New York)</a:t>
                      </a:r>
                      <a:endParaRPr sz="900" b="0" u="none" strike="noStrike" cap="none" dirty="0"/>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Tagline: </a:t>
                      </a:r>
                      <a:r>
                        <a:rPr lang="en" sz="700" b="0" u="none" strike="noStrike" cap="none" dirty="0">
                          <a:latin typeface="Open Sans"/>
                          <a:ea typeface="Open Sans"/>
                          <a:cs typeface="Open Sans"/>
                          <a:sym typeface="Open Sans"/>
                        </a:rPr>
                        <a:t>(</a:t>
                      </a:r>
                      <a:r>
                        <a:rPr lang="en-US" sz="700" b="0" u="none" strike="noStrike" cap="none" dirty="0">
                          <a:latin typeface="Open Sans"/>
                          <a:ea typeface="Open Sans"/>
                          <a:cs typeface="Open Sans"/>
                          <a:sym typeface="Open Sans"/>
                        </a:rPr>
                        <a:t>can’t find any</a:t>
                      </a:r>
                      <a:r>
                        <a:rPr lang="en" sz="700" b="0" u="none" strike="noStrike" cap="none" dirty="0">
                          <a:latin typeface="Open Sans"/>
                          <a:ea typeface="Open Sans"/>
                          <a:cs typeface="Open Sans"/>
                          <a:sym typeface="Open Sans"/>
                        </a:rPr>
                        <a:t>)</a:t>
                      </a: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tc>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Social media platforms used: </a:t>
                      </a:r>
                      <a:r>
                        <a:rPr lang="en-US" sz="700" b="1" u="none" strike="noStrike" cap="none" dirty="0">
                          <a:latin typeface="Open Sans"/>
                          <a:ea typeface="Open Sans"/>
                          <a:cs typeface="Open Sans"/>
                          <a:sym typeface="Open Sans"/>
                        </a:rPr>
                        <a:t>(no platforms used)</a:t>
                      </a:r>
                    </a:p>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Company Website: </a:t>
                      </a:r>
                      <a:r>
                        <a:rPr lang="en-US" sz="800" dirty="0">
                          <a:hlinkClick r:id="rId3"/>
                        </a:rPr>
                        <a:t>http://www.fanfriedricebar.com/</a:t>
                      </a:r>
                      <a:endParaRPr sz="500" dirty="0"/>
                    </a:p>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 sz="700" b="1" u="none" strike="noStrike" cap="none" dirty="0">
                          <a:latin typeface="Open Sans"/>
                          <a:ea typeface="Open Sans"/>
                          <a:cs typeface="Open Sans"/>
                          <a:sym typeface="Open Sans"/>
                        </a:rPr>
                        <a:t>Email Newsletter: </a:t>
                      </a:r>
                      <a:r>
                        <a:rPr lang="en" sz="700" b="0" u="none" strike="noStrike" cap="none" dirty="0"/>
                        <a:t>(</a:t>
                      </a:r>
                      <a:r>
                        <a:rPr lang="en" sz="700" b="0" u="none" strike="noStrike" cap="none" dirty="0">
                          <a:solidFill>
                            <a:srgbClr val="FF0000"/>
                          </a:solidFill>
                        </a:rPr>
                        <a:t>Yes</a:t>
                      </a:r>
                      <a:r>
                        <a:rPr lang="en" sz="700" b="0" u="none" strike="noStrike" cap="none" dirty="0"/>
                        <a:t> / No)</a:t>
                      </a:r>
                      <a:r>
                        <a:rPr lang="en-US" sz="700" b="0" i="0" u="none" strike="noStrike" cap="none" dirty="0">
                          <a:solidFill>
                            <a:schemeClr val="tx1"/>
                          </a:solidFill>
                          <a:effectLst/>
                          <a:latin typeface="+mj-lt"/>
                          <a:ea typeface="Helvetica Light"/>
                          <a:cs typeface="Helvetica Light"/>
                          <a:sym typeface="Arial"/>
                          <a:hlinkClick r:id="rId4">
                            <a:extLst>
                              <a:ext uri="{A12FA001-AC4F-418D-AE19-62706E023703}">
                                <ahyp:hlinkClr xmlns:ahyp="http://schemas.microsoft.com/office/drawing/2018/hyperlinkcolor" val="tx"/>
                              </a:ext>
                            </a:extLst>
                          </a:hlinkClick>
                        </a:rPr>
                        <a:t> FANFRIEDRICEBAR@GMAIL.COM</a:t>
                      </a:r>
                      <a:endParaRPr lang="en-US" sz="700" b="0" i="0" u="none" strike="noStrike" cap="none" dirty="0">
                        <a:solidFill>
                          <a:schemeClr val="tx1"/>
                        </a:solidFill>
                        <a:effectLst/>
                        <a:latin typeface="+mj-lt"/>
                        <a:ea typeface="Helvetica Light"/>
                        <a:cs typeface="Helvetica Light"/>
                        <a:sym typeface="Arial"/>
                      </a:endParaRPr>
                    </a:p>
                    <a:p>
                      <a:pPr marL="0" marR="0" lvl="0" indent="0" algn="l" rtl="0">
                        <a:lnSpc>
                          <a:spcPct val="100000"/>
                        </a:lnSpc>
                        <a:spcBef>
                          <a:spcPts val="0"/>
                        </a:spcBef>
                        <a:spcAft>
                          <a:spcPts val="0"/>
                        </a:spcAft>
                        <a:buClr>
                          <a:schemeClr val="dk1"/>
                        </a:buClr>
                        <a:buSzPts val="700"/>
                        <a:buFont typeface="Open Sans"/>
                        <a:buNone/>
                      </a:pPr>
                      <a:endParaRPr sz="500" dirty="0"/>
                    </a:p>
                  </a:txBody>
                  <a:tcPr marL="19050" marR="19050" marT="19050" marB="19050" anchor="ctr">
                    <a:lnB w="9525" cap="flat" cmpd="sng">
                      <a:solidFill>
                        <a:srgbClr val="000000"/>
                      </a:solidFill>
                      <a:prstDash val="solid"/>
                      <a:round/>
                      <a:headEnd type="none" w="sm" len="sm"/>
                      <a:tailEnd type="none" w="sm" len="sm"/>
                    </a:lnB>
                    <a:solidFill>
                      <a:srgbClr val="E5EFF0"/>
                    </a:solidFill>
                  </a:tcPr>
                </a:tc>
                <a:extLst>
                  <a:ext uri="{0D108BD9-81ED-4DB2-BD59-A6C34878D82A}">
                    <a16:rowId xmlns:a16="http://schemas.microsoft.com/office/drawing/2014/main" val="10000"/>
                  </a:ext>
                </a:extLst>
              </a:tr>
              <a:tr h="16057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Strengths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Describe what this competitor is good at. How are they succeeding?</a:t>
                      </a:r>
                    </a:p>
                    <a:p>
                      <a:pPr marL="0" marR="0" lvl="0" indent="0" algn="l" rtl="0">
                        <a:lnSpc>
                          <a:spcPct val="100000"/>
                        </a:lnSpc>
                        <a:spcBef>
                          <a:spcPts val="0"/>
                        </a:spcBef>
                        <a:spcAft>
                          <a:spcPts val="0"/>
                        </a:spcAft>
                        <a:buClr>
                          <a:schemeClr val="dk1"/>
                        </a:buClr>
                        <a:buSzPts val="700"/>
                        <a:buFont typeface="Open Sans"/>
                        <a:buNone/>
                      </a:pPr>
                      <a:endParaRPr lang="en-US" sz="500" dirty="0"/>
                    </a:p>
                    <a:p>
                      <a:pPr marL="0" marR="0" lvl="0" indent="0" algn="l" rtl="0">
                        <a:lnSpc>
                          <a:spcPct val="100000"/>
                        </a:lnSpc>
                        <a:spcBef>
                          <a:spcPts val="0"/>
                        </a:spcBef>
                        <a:spcAft>
                          <a:spcPts val="0"/>
                        </a:spcAft>
                        <a:buClr>
                          <a:schemeClr val="dk1"/>
                        </a:buClr>
                        <a:buSzPts val="700"/>
                        <a:buFont typeface="Open Sans"/>
                        <a:buNone/>
                      </a:pPr>
                      <a:r>
                        <a:rPr lang="en-US" sz="500" dirty="0"/>
                        <a:t>            </a:t>
                      </a:r>
                      <a:r>
                        <a:rPr lang="en-US" sz="800" dirty="0"/>
                        <a:t>-They focus on making Fried rice</a:t>
                      </a:r>
                    </a:p>
                    <a:p>
                      <a:pPr marL="0" marR="0" lvl="0" indent="0" algn="l" rtl="0">
                        <a:lnSpc>
                          <a:spcPct val="100000"/>
                        </a:lnSpc>
                        <a:spcBef>
                          <a:spcPts val="0"/>
                        </a:spcBef>
                        <a:spcAft>
                          <a:spcPts val="0"/>
                        </a:spcAft>
                        <a:buClr>
                          <a:schemeClr val="dk1"/>
                        </a:buClr>
                        <a:buSzPts val="700"/>
                        <a:buFont typeface="Open Sans"/>
                        <a:buNone/>
                      </a:pPr>
                      <a:r>
                        <a:rPr lang="en-US" sz="500" dirty="0"/>
                        <a:t>            -</a:t>
                      </a:r>
                      <a:r>
                        <a:rPr lang="en-US" sz="800" dirty="0"/>
                        <a:t>They got stores in New York</a:t>
                      </a:r>
                    </a:p>
                    <a:p>
                      <a:pPr marL="0" marR="0" lvl="0" indent="0" algn="l" rtl="0">
                        <a:lnSpc>
                          <a:spcPct val="100000"/>
                        </a:lnSpc>
                        <a:spcBef>
                          <a:spcPts val="0"/>
                        </a:spcBef>
                        <a:spcAft>
                          <a:spcPts val="0"/>
                        </a:spcAft>
                        <a:buClr>
                          <a:schemeClr val="dk1"/>
                        </a:buClr>
                        <a:buSzPts val="700"/>
                        <a:buFont typeface="Open Sans"/>
                        <a:buNone/>
                      </a:pPr>
                      <a:r>
                        <a:rPr lang="en-US" sz="800" dirty="0"/>
                        <a:t>       -They have various type of Fried rice</a:t>
                      </a:r>
                    </a:p>
                    <a:p>
                      <a:pPr marL="0" marR="0" lvl="0" indent="0" algn="l" rtl="0">
                        <a:lnSpc>
                          <a:spcPct val="100000"/>
                        </a:lnSpc>
                        <a:spcBef>
                          <a:spcPts val="0"/>
                        </a:spcBef>
                        <a:spcAft>
                          <a:spcPts val="0"/>
                        </a:spcAft>
                        <a:buClr>
                          <a:schemeClr val="dk1"/>
                        </a:buClr>
                        <a:buSzPts val="700"/>
                        <a:buFont typeface="Open Sans"/>
                        <a:buNone/>
                      </a:pPr>
                      <a:r>
                        <a:rPr lang="en-US" sz="800" dirty="0"/>
                        <a:t>       -Their website looks well designed</a:t>
                      </a:r>
                    </a:p>
                    <a:p>
                      <a:pPr marL="0" marR="0" lvl="0" indent="0" algn="l" rtl="0">
                        <a:lnSpc>
                          <a:spcPct val="100000"/>
                        </a:lnSpc>
                        <a:spcBef>
                          <a:spcPts val="0"/>
                        </a:spcBef>
                        <a:spcAft>
                          <a:spcPts val="0"/>
                        </a:spcAft>
                        <a:buClr>
                          <a:schemeClr val="dk1"/>
                        </a:buClr>
                        <a:buSzPts val="700"/>
                        <a:buFont typeface="Open Sans"/>
                        <a:buNone/>
                      </a:pPr>
                      <a:r>
                        <a:rPr lang="en-US" sz="800" dirty="0"/>
                        <a:t>       -Their price sets up low</a:t>
                      </a:r>
                      <a:endParaRPr sz="800" dirty="0"/>
                    </a:p>
                  </a:txBody>
                  <a:tcPr marL="19050" marR="19050" marT="19050" marB="19050">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900"/>
                        <a:buFont typeface="Open Sans"/>
                        <a:buNone/>
                      </a:pPr>
                      <a:r>
                        <a:rPr lang="en-US" sz="900" b="1" u="none" strike="noStrike" cap="none" dirty="0">
                          <a:latin typeface="Open Sans"/>
                          <a:ea typeface="Open Sans"/>
                          <a:cs typeface="Open Sans"/>
                          <a:sym typeface="Open Sans"/>
                        </a:rPr>
                        <a:t>Weaknesses</a:t>
                      </a:r>
                      <a:endParaRPr lang="en-US" sz="500" dirty="0"/>
                    </a:p>
                    <a:p>
                      <a:pPr marL="0" marR="0" lvl="0" indent="0" algn="l" rtl="0">
                        <a:lnSpc>
                          <a:spcPct val="100000"/>
                        </a:lnSpc>
                        <a:spcBef>
                          <a:spcPts val="0"/>
                        </a:spcBef>
                        <a:spcAft>
                          <a:spcPts val="0"/>
                        </a:spcAft>
                        <a:buClr>
                          <a:schemeClr val="dk1"/>
                        </a:buClr>
                        <a:buSzPts val="900"/>
                        <a:buFont typeface="Open Sans"/>
                        <a:buNone/>
                      </a:pPr>
                      <a:endParaRPr lang="en-US"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Describe where this competitor is not doing a good job. What mistakes are they making?</a:t>
                      </a:r>
                    </a:p>
                    <a:p>
                      <a:pPr marL="0" marR="0" lvl="0" indent="0" algn="l" rtl="0">
                        <a:lnSpc>
                          <a:spcPct val="100000"/>
                        </a:lnSpc>
                        <a:spcBef>
                          <a:spcPts val="0"/>
                        </a:spcBef>
                        <a:spcAft>
                          <a:spcPts val="0"/>
                        </a:spcAft>
                        <a:buClr>
                          <a:schemeClr val="dk1"/>
                        </a:buClr>
                        <a:buSzPts val="700"/>
                        <a:buFont typeface="Open Sans"/>
                        <a:buNone/>
                      </a:pPr>
                      <a:endParaRPr lang="en-US"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700" dirty="0"/>
                        <a:t>-They don’t have other cuisines other than Fried rice\</a:t>
                      </a:r>
                    </a:p>
                    <a:p>
                      <a:pPr marL="0" marR="0" lvl="0" indent="0" algn="l" rtl="0">
                        <a:lnSpc>
                          <a:spcPct val="100000"/>
                        </a:lnSpc>
                        <a:spcBef>
                          <a:spcPts val="0"/>
                        </a:spcBef>
                        <a:spcAft>
                          <a:spcPts val="0"/>
                        </a:spcAft>
                        <a:buClr>
                          <a:schemeClr val="dk1"/>
                        </a:buClr>
                        <a:buSzPts val="700"/>
                        <a:buFont typeface="Open Sans"/>
                        <a:buNone/>
                      </a:pPr>
                      <a:r>
                        <a:rPr lang="en-US" sz="700" dirty="0"/>
                        <a:t>-Their types of Fried rice could be more</a:t>
                      </a:r>
                    </a:p>
                    <a:p>
                      <a:pPr marL="0" marR="0" lvl="0" indent="0" algn="l" rtl="0">
                        <a:lnSpc>
                          <a:spcPct val="100000"/>
                        </a:lnSpc>
                        <a:spcBef>
                          <a:spcPts val="0"/>
                        </a:spcBef>
                        <a:spcAft>
                          <a:spcPts val="0"/>
                        </a:spcAft>
                        <a:buClr>
                          <a:schemeClr val="dk1"/>
                        </a:buClr>
                        <a:buSzPts val="700"/>
                        <a:buFont typeface="Open Sans"/>
                        <a:buNone/>
                      </a:pPr>
                      <a:r>
                        <a:rPr lang="en-US" sz="700" dirty="0"/>
                        <a:t>-There are not too pictures or specific introduction of their Fried rice on the menu page online.</a:t>
                      </a:r>
                    </a:p>
                  </a:txBody>
                  <a:tcPr marL="19050" marR="19050" marT="19050" marB="19050">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1671275">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Opportunities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Where do you see an opportunity to stand out from this competitor?</a:t>
                      </a:r>
                    </a:p>
                    <a:p>
                      <a:pPr marL="0" marR="0" lvl="0" indent="0" algn="l" rtl="0">
                        <a:lnSpc>
                          <a:spcPct val="100000"/>
                        </a:lnSpc>
                        <a:spcBef>
                          <a:spcPts val="0"/>
                        </a:spcBef>
                        <a:spcAft>
                          <a:spcPts val="0"/>
                        </a:spcAft>
                        <a:buClr>
                          <a:schemeClr val="dk1"/>
                        </a:buClr>
                        <a:buSzPts val="700"/>
                        <a:buFont typeface="Open Sans"/>
                        <a:buNone/>
                      </a:pPr>
                      <a:endParaRPr lang="e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    -</a:t>
                      </a:r>
                      <a:r>
                        <a:rPr lang="en-US" sz="700" u="none" strike="noStrike" cap="none" dirty="0">
                          <a:latin typeface="Open Sans"/>
                          <a:ea typeface="Open Sans"/>
                          <a:cs typeface="Open Sans"/>
                          <a:sym typeface="Open Sans"/>
                        </a:rPr>
                        <a:t>We can be more Fried rice specific</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-We will have multiple shop everywhere instead of one shop in New York</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-We will make Chinese Dim sum other than Fried rice.</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-We will have more choices for beverage. </a:t>
                      </a:r>
                      <a:endParaRPr sz="500" dirty="0"/>
                    </a:p>
                  </a:txBody>
                  <a:tcPr marL="19050" marR="19050" marT="19050" marB="19050"/>
                </a:tc>
                <a:tc>
                  <a:txBody>
                    <a:bodyPr/>
                    <a:lstStyle/>
                    <a:p>
                      <a:pPr marL="0" marR="0" lvl="0" indent="0" algn="l" rtl="0">
                        <a:lnSpc>
                          <a:spcPct val="100000"/>
                        </a:lnSpc>
                        <a:spcBef>
                          <a:spcPts val="0"/>
                        </a:spcBef>
                        <a:spcAft>
                          <a:spcPts val="0"/>
                        </a:spcAft>
                        <a:buClr>
                          <a:schemeClr val="dk1"/>
                        </a:buClr>
                        <a:buSzPts val="900"/>
                        <a:buFont typeface="Open Sans"/>
                        <a:buNone/>
                      </a:pPr>
                      <a:r>
                        <a:rPr lang="en" sz="900" b="1" u="none" strike="noStrike" cap="none" dirty="0">
                          <a:latin typeface="Open Sans"/>
                          <a:ea typeface="Open Sans"/>
                          <a:cs typeface="Open Sans"/>
                          <a:sym typeface="Open Sans"/>
                        </a:rPr>
                        <a:t>Threats</a:t>
                      </a:r>
                      <a:endParaRPr sz="500" dirty="0"/>
                    </a:p>
                    <a:p>
                      <a:pPr marL="0" marR="0" lvl="0" indent="0" algn="l" rtl="0">
                        <a:lnSpc>
                          <a:spcPct val="100000"/>
                        </a:lnSpc>
                        <a:spcBef>
                          <a:spcPts val="0"/>
                        </a:spcBef>
                        <a:spcAft>
                          <a:spcPts val="0"/>
                        </a:spcAft>
                        <a:buClr>
                          <a:schemeClr val="dk1"/>
                        </a:buClr>
                        <a:buSzPts val="900"/>
                        <a:buFont typeface="Open Sans"/>
                        <a:buNone/>
                      </a:pPr>
                      <a:endParaRPr sz="900" b="1"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What major threats does this competitor pose to you?</a:t>
                      </a:r>
                    </a:p>
                    <a:p>
                      <a:pPr marL="0" marR="0" lvl="0" indent="0" algn="l" rtl="0">
                        <a:lnSpc>
                          <a:spcPct val="100000"/>
                        </a:lnSpc>
                        <a:spcBef>
                          <a:spcPts val="0"/>
                        </a:spcBef>
                        <a:spcAft>
                          <a:spcPts val="0"/>
                        </a:spcAft>
                        <a:buClr>
                          <a:schemeClr val="dk1"/>
                        </a:buClr>
                        <a:buSzPts val="700"/>
                        <a:buFont typeface="Open Sans"/>
                        <a:buNone/>
                      </a:pPr>
                      <a:endParaRPr lang="en" sz="7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 sz="700" u="none" strike="noStrike" cap="none" dirty="0">
                          <a:latin typeface="Open Sans"/>
                          <a:ea typeface="Open Sans"/>
                          <a:cs typeface="Open Sans"/>
                          <a:sym typeface="Open Sans"/>
                        </a:rPr>
                        <a:t> -They are </a:t>
                      </a:r>
                      <a:r>
                        <a:rPr lang="en-US" sz="700" u="none" strike="noStrike" cap="none" dirty="0">
                          <a:latin typeface="Open Sans"/>
                          <a:ea typeface="Open Sans"/>
                          <a:cs typeface="Open Sans"/>
                          <a:sym typeface="Open Sans"/>
                        </a:rPr>
                        <a:t>Fried rice specific</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-They seemed professional</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-They got good comments from New York Times and other newspaper.</a:t>
                      </a:r>
                    </a:p>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 -</a:t>
                      </a:r>
                      <a:r>
                        <a:rPr lang="en-US" sz="700" u="none" strike="noStrike" cap="none">
                          <a:latin typeface="Open Sans"/>
                          <a:ea typeface="Open Sans"/>
                          <a:cs typeface="Open Sans"/>
                          <a:sym typeface="Open Sans"/>
                        </a:rPr>
                        <a:t>Their website is well designed.</a:t>
                      </a:r>
                      <a:endParaRPr sz="500" dirty="0"/>
                    </a:p>
                  </a:txBody>
                  <a:tcPr marL="19050" marR="19050" marT="19050" marB="19050"/>
                </a:tc>
                <a:extLst>
                  <a:ext uri="{0D108BD9-81ED-4DB2-BD59-A6C34878D82A}">
                    <a16:rowId xmlns:a16="http://schemas.microsoft.com/office/drawing/2014/main" val="10002"/>
                  </a:ext>
                </a:extLst>
              </a:tr>
            </a:tbl>
          </a:graphicData>
        </a:graphic>
      </p:graphicFrame>
      <p:sp>
        <p:nvSpPr>
          <p:cNvPr id="223" name="Google Shape;223;p40"/>
          <p:cNvSpPr txBox="1"/>
          <p:nvPr/>
        </p:nvSpPr>
        <p:spPr>
          <a:xfrm>
            <a:off x="8009226" y="313942"/>
            <a:ext cx="777337" cy="177404"/>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COMPETITOR #2</a:t>
            </a:r>
            <a:endParaRPr sz="5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1775</Words>
  <Application>Microsoft Office PowerPoint</Application>
  <PresentationFormat>On-screen Show (16:9)</PresentationFormat>
  <Paragraphs>330</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Lato</vt:lpstr>
      <vt:lpstr>Helvetica Neue</vt:lpstr>
      <vt:lpstr>Arial</vt:lpstr>
      <vt:lpstr>Helvetica Neue Light</vt:lpstr>
      <vt:lpstr>Open Sans</vt:lpstr>
      <vt:lpstr>Lato Black</vt:lpstr>
      <vt:lpstr>Simple 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feng dengkun</cp:lastModifiedBy>
  <cp:revision>1</cp:revision>
  <dcterms:modified xsi:type="dcterms:W3CDTF">2020-01-18T01:50:50Z</dcterms:modified>
</cp:coreProperties>
</file>