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16"/>
  </p:notesMasterIdLst>
  <p:sldIdLst>
    <p:sldId id="256" r:id="rId3"/>
    <p:sldId id="257" r:id="rId4"/>
    <p:sldId id="258" r:id="rId5"/>
    <p:sldId id="259" r:id="rId6"/>
    <p:sldId id="260" r:id="rId7"/>
    <p:sldId id="269" r:id="rId8"/>
    <p:sldId id="261" r:id="rId9"/>
    <p:sldId id="263" r:id="rId10"/>
    <p:sldId id="264" r:id="rId11"/>
    <p:sldId id="265" r:id="rId12"/>
    <p:sldId id="266" r:id="rId13"/>
    <p:sldId id="267" r:id="rId14"/>
    <p:sldId id="268" r:id="rId15"/>
  </p:sldIdLst>
  <p:sldSz cx="9144000" cy="5143500" type="screen16x9"/>
  <p:notesSz cx="6858000" cy="9144000"/>
  <p:embeddedFontLst>
    <p:embeddedFont>
      <p:font typeface="Helvetica Neue" panose="020B0604020202020204" charset="0"/>
      <p:regular r:id="rId17"/>
      <p:bold r:id="rId18"/>
      <p:italic r:id="rId19"/>
      <p:boldItalic r:id="rId20"/>
    </p:embeddedFont>
    <p:embeddedFont>
      <p:font typeface="Helvetica Neue Light" panose="020B0604020202020204" charset="0"/>
      <p:regular r:id="rId21"/>
      <p:bold r:id="rId22"/>
      <p:italic r:id="rId23"/>
      <p:boldItalic r:id="rId24"/>
    </p:embeddedFont>
    <p:embeddedFont>
      <p:font typeface="Lato" panose="020F0502020204030203" pitchFamily="34" charset="0"/>
      <p:regular r:id="rId25"/>
      <p:bold r:id="rId26"/>
      <p:italic r:id="rId27"/>
      <p:boldItalic r:id="rId28"/>
    </p:embeddedFont>
    <p:embeddedFont>
      <p:font typeface="Lato Black" panose="020F0502020204030203" pitchFamily="34" charset="0"/>
      <p:bold r:id="rId29"/>
      <p:boldItalic r:id="rId30"/>
    </p:embeddedFont>
    <p:embeddedFont>
      <p:font typeface="Open Sans" panose="020B060603050402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CDCAA9-9824-41B7-833A-F1467E692531}" v="3" dt="2020-02-07T22:31:01.768"/>
  </p1510:revLst>
</p1510:revInfo>
</file>

<file path=ppt/tableStyles.xml><?xml version="1.0" encoding="utf-8"?>
<a:tblStyleLst xmlns:a="http://schemas.openxmlformats.org/drawingml/2006/main" def="{9BC46A9B-4523-49CD-8F83-F090B56A4A2A}">
  <a:tblStyle styleId="{9BC46A9B-4523-49CD-8F83-F090B56A4A2A}" styleName="Table_0">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tcStyle>
    </a:band1H>
    <a:band2H>
      <a:tcTxStyle b="off" i="off"/>
      <a:tcStyle>
        <a:tcBdr/>
        <a:fill>
          <a:solidFill>
            <a:srgbClr val="E3E5E8"/>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a:tcStyle>
        <a:tcBdr/>
      </a:tcStyle>
    </a:seCell>
    <a:swCell>
      <a:tcTxStyle/>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a:tcStyle>
        <a:tcBdr/>
      </a:tcStyle>
    </a:neCell>
    <a:nwCell>
      <a:tcTxStyle/>
      <a:tcStyle>
        <a:tcBdr/>
      </a:tcStyle>
    </a:nwCell>
  </a:tblStyle>
  <a:tblStyle styleId="{0E247C82-6133-4F21-9C1C-B46B67A4EAC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ng dengkun" userId="3066a3827e5adb84" providerId="LiveId" clId="{F2CDCAA9-9824-41B7-833A-F1467E692531}"/>
    <pc:docChg chg="modSld">
      <pc:chgData name="feng dengkun" userId="3066a3827e5adb84" providerId="LiveId" clId="{F2CDCAA9-9824-41B7-833A-F1467E692531}" dt="2020-02-07T22:31:01.768" v="7"/>
      <pc:docMkLst>
        <pc:docMk/>
      </pc:docMkLst>
      <pc:sldChg chg="modSp">
        <pc:chgData name="feng dengkun" userId="3066a3827e5adb84" providerId="LiveId" clId="{F2CDCAA9-9824-41B7-833A-F1467E692531}" dt="2020-02-07T22:31:01.768" v="7"/>
        <pc:sldMkLst>
          <pc:docMk/>
          <pc:sldMk cId="0" sldId="260"/>
        </pc:sldMkLst>
        <pc:graphicFrameChg chg="mod modGraphic">
          <ac:chgData name="feng dengkun" userId="3066a3827e5adb84" providerId="LiveId" clId="{F2CDCAA9-9824-41B7-833A-F1467E692531}" dt="2020-02-07T22:30:57.125" v="5" actId="20577"/>
          <ac:graphicFrameMkLst>
            <pc:docMk/>
            <pc:sldMk cId="0" sldId="260"/>
            <ac:graphicFrameMk id="155" creationId="{00000000-0000-0000-0000-000000000000}"/>
          </ac:graphicFrameMkLst>
        </pc:graphicFrameChg>
        <pc:graphicFrameChg chg="mod">
          <ac:chgData name="feng dengkun" userId="3066a3827e5adb84" providerId="LiveId" clId="{F2CDCAA9-9824-41B7-833A-F1467E692531}" dt="2020-02-07T22:31:00.031" v="6"/>
          <ac:graphicFrameMkLst>
            <pc:docMk/>
            <pc:sldMk cId="0" sldId="260"/>
            <ac:graphicFrameMk id="156" creationId="{00000000-0000-0000-0000-000000000000}"/>
          </ac:graphicFrameMkLst>
        </pc:graphicFrameChg>
        <pc:graphicFrameChg chg="mod">
          <ac:chgData name="feng dengkun" userId="3066a3827e5adb84" providerId="LiveId" clId="{F2CDCAA9-9824-41B7-833A-F1467E692531}" dt="2020-02-07T22:31:01.768" v="7"/>
          <ac:graphicFrameMkLst>
            <pc:docMk/>
            <pc:sldMk cId="0" sldId="260"/>
            <ac:graphicFrameMk id="157"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c039bc609_2_7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7c039bc609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c039bc609_2_8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7c039bc609_2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7c039bc609_2_9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7c039bc609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c10223a58_0_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g7c10223a5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7c039bc609_2_12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g7c039bc609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c039bc609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7c039bc6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c41e54749_0_7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7c41e5474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c039bc609_2_10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7c039bc609_2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7c10223a58_0_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g7c10223a5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7c10223a58_0_1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7c10223a5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c10223a58_0_1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7c10223a5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7c10223a58_0_2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7c10223a5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7c10223a58_0_2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7" name="Google Shape;207;g7c10223a5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b.com/37designs"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56" name="Google Shape;56;p14"/>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7" name="Google Shape;57;p14"/>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58" name="Google Shape;58;p14"/>
          <p:cNvSpPr txBox="1"/>
          <p:nvPr/>
        </p:nvSpPr>
        <p:spPr>
          <a:xfrm rot="-5400000">
            <a:off x="-771675" y="2405200"/>
            <a:ext cx="2380500" cy="168000"/>
          </a:xfrm>
          <a:prstGeom prst="rect">
            <a:avLst/>
          </a:prstGeom>
          <a:noFill/>
          <a:ln>
            <a:noFill/>
          </a:ln>
        </p:spPr>
        <p:txBody>
          <a:bodyPr spcFirstLastPara="1" wrap="square" lIns="26775" tIns="26775" rIns="26775" bIns="26775" anchor="ctr" anchorCtr="0">
            <a:noAutofit/>
          </a:bodyPr>
          <a:lstStyle/>
          <a:p>
            <a:pPr marL="0" marR="0" lvl="0" indent="0" algn="r" rtl="0">
              <a:lnSpc>
                <a:spcPct val="100000"/>
              </a:lnSpc>
              <a:spcBef>
                <a:spcPts val="0"/>
              </a:spcBef>
              <a:spcAft>
                <a:spcPts val="0"/>
              </a:spcAft>
              <a:buClr>
                <a:srgbClr val="53585F"/>
              </a:buClr>
              <a:buSzPts val="700"/>
              <a:buFont typeface="Open Sans"/>
              <a:buNone/>
            </a:pPr>
            <a:r>
              <a:rPr lang="en" sz="700" b="1" i="0" u="none" strike="noStrike" cap="none">
                <a:solidFill>
                  <a:srgbClr val="53585F"/>
                </a:solidFill>
                <a:latin typeface="Open Sans"/>
                <a:ea typeface="Open Sans"/>
                <a:cs typeface="Open Sans"/>
                <a:sym typeface="Open Sans"/>
              </a:rPr>
              <a:t>New Media Drivers License</a:t>
            </a:r>
            <a:r>
              <a:rPr lang="en" sz="700" b="0" i="0" u="none" strike="noStrike" cap="none">
                <a:solidFill>
                  <a:srgbClr val="53585F"/>
                </a:solidFill>
                <a:latin typeface="Open Sans"/>
                <a:ea typeface="Open Sans"/>
                <a:cs typeface="Open Sans"/>
                <a:sym typeface="Open Sans"/>
              </a:rPr>
              <a:t>   </a:t>
            </a:r>
            <a:r>
              <a:rPr lang="en" sz="700" b="0" i="0" u="none" strike="noStrike" cap="none">
                <a:solidFill>
                  <a:srgbClr val="DCDEE0"/>
                </a:solidFill>
                <a:latin typeface="Open Sans"/>
                <a:ea typeface="Open Sans"/>
                <a:cs typeface="Open Sans"/>
                <a:sym typeface="Open Sans"/>
              </a:rPr>
              <a:t>|</a:t>
            </a:r>
            <a:r>
              <a:rPr lang="en" sz="700" b="0" i="0" u="none" strike="noStrike" cap="none">
                <a:solidFill>
                  <a:srgbClr val="53585F"/>
                </a:solidFill>
                <a:latin typeface="Open Sans"/>
                <a:ea typeface="Open Sans"/>
                <a:cs typeface="Open Sans"/>
                <a:sym typeface="Open Sans"/>
              </a:rPr>
              <a:t>   MSU Advertising 420</a:t>
            </a:r>
            <a:endParaRPr sz="500"/>
          </a:p>
        </p:txBody>
      </p:sp>
      <p:pic>
        <p:nvPicPr>
          <p:cNvPr id="59" name="Google Shape;59;p14" descr="MSU New Media DL.png"/>
          <p:cNvPicPr preferRelativeResize="0"/>
          <p:nvPr/>
        </p:nvPicPr>
        <p:blipFill rotWithShape="1">
          <a:blip r:embed="rId2">
            <a:alphaModFix/>
          </a:blip>
          <a:srcRect/>
          <a:stretch/>
        </p:blipFill>
        <p:spPr>
          <a:xfrm>
            <a:off x="78650" y="4349670"/>
            <a:ext cx="679746" cy="689165"/>
          </a:xfrm>
          <a:prstGeom prst="rect">
            <a:avLst/>
          </a:prstGeom>
          <a:noFill/>
          <a:ln>
            <a:noFill/>
          </a:ln>
        </p:spPr>
      </p:pic>
      <p:sp>
        <p:nvSpPr>
          <p:cNvPr id="60" name="Google Shape;60;p1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ry" type="tx">
  <p:cSld name="TITLE_AND_BODY">
    <p:spTree>
      <p:nvGrpSpPr>
        <p:cNvPr id="1" name="Shape 61"/>
        <p:cNvGrpSpPr/>
        <p:nvPr/>
      </p:nvGrpSpPr>
      <p:grpSpPr>
        <a:xfrm>
          <a:off x="0" y="0"/>
          <a:ext cx="0" cy="0"/>
          <a:chOff x="0" y="0"/>
          <a:chExt cx="0" cy="0"/>
        </a:xfrm>
      </p:grpSpPr>
      <p:pic>
        <p:nvPicPr>
          <p:cNvPr id="62" name="Google Shape;62;p15" descr="37logo.ai"/>
          <p:cNvPicPr preferRelativeResize="0"/>
          <p:nvPr/>
        </p:nvPicPr>
        <p:blipFill rotWithShape="1">
          <a:blip r:embed="rId2">
            <a:alphaModFix/>
          </a:blip>
          <a:srcRect/>
          <a:stretch/>
        </p:blipFill>
        <p:spPr>
          <a:xfrm>
            <a:off x="1411491" y="4725739"/>
            <a:ext cx="1024064" cy="295478"/>
          </a:xfrm>
          <a:prstGeom prst="rect">
            <a:avLst/>
          </a:prstGeom>
          <a:noFill/>
          <a:ln>
            <a:noFill/>
          </a:ln>
        </p:spPr>
      </p:pic>
      <p:sp>
        <p:nvSpPr>
          <p:cNvPr id="63" name="Google Shape;63;p15"/>
          <p:cNvSpPr txBox="1"/>
          <p:nvPr/>
        </p:nvSpPr>
        <p:spPr>
          <a:xfrm>
            <a:off x="5724680" y="4788051"/>
            <a:ext cx="1929089" cy="144066"/>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REPORT</a:t>
            </a:r>
            <a:r>
              <a:rPr lang="en" sz="600" b="1" i="0" u="none" strike="noStrike" cap="none">
                <a:solidFill>
                  <a:srgbClr val="000000"/>
                </a:solidFill>
                <a:latin typeface="Lato"/>
                <a:ea typeface="Lato"/>
                <a:cs typeface="Lato"/>
                <a:sym typeface="Lato"/>
              </a:rPr>
              <a:t>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DIGITAL MARKETING </a:t>
            </a:r>
            <a:r>
              <a:rPr lang="en" sz="600" b="1" i="0" u="none" strike="noStrike" cap="none">
                <a:solidFill>
                  <a:srgbClr val="A6AAA9"/>
                </a:solidFill>
                <a:latin typeface="Lato"/>
                <a:ea typeface="Lato"/>
                <a:cs typeface="Lato"/>
                <a:sym typeface="Lato"/>
              </a:rPr>
              <a:t>/</a:t>
            </a:r>
            <a:r>
              <a:rPr lang="en" sz="600" b="1" i="0" u="none" strike="noStrike" cap="none">
                <a:solidFill>
                  <a:srgbClr val="000000"/>
                </a:solidFill>
                <a:latin typeface="Lato"/>
                <a:ea typeface="Lato"/>
                <a:cs typeface="Lato"/>
                <a:sym typeface="Lato"/>
              </a:rPr>
              <a:t> </a:t>
            </a:r>
            <a:r>
              <a:rPr lang="en" sz="600" b="0" i="0" u="none" strike="noStrike" cap="none">
                <a:solidFill>
                  <a:srgbClr val="000000"/>
                </a:solidFill>
                <a:latin typeface="Lato"/>
                <a:ea typeface="Lato"/>
                <a:cs typeface="Lato"/>
                <a:sym typeface="Lato"/>
              </a:rPr>
              <a:t>APRIL 2018</a:t>
            </a:r>
            <a:endParaRPr sz="500"/>
          </a:p>
        </p:txBody>
      </p:sp>
      <p:sp>
        <p:nvSpPr>
          <p:cNvPr id="64" name="Google Shape;64;p15"/>
          <p:cNvSpPr/>
          <p:nvPr/>
        </p:nvSpPr>
        <p:spPr>
          <a:xfrm>
            <a:off x="1143000" y="5108733"/>
            <a:ext cx="6858000" cy="63991"/>
          </a:xfrm>
          <a:prstGeom prst="rect">
            <a:avLst/>
          </a:prstGeom>
          <a:solidFill>
            <a:srgbClr val="16E1EE"/>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0051"/>
              </a:buClr>
              <a:buSzPts val="1200"/>
              <a:buFont typeface="Helvetica Neue Light"/>
              <a:buNone/>
            </a:pPr>
            <a:endParaRPr sz="1200" b="0" i="0" u="none" strike="noStrike" cap="none">
              <a:solidFill>
                <a:srgbClr val="FF0051"/>
              </a:solidFill>
              <a:latin typeface="Helvetica Neue Light"/>
              <a:ea typeface="Helvetica Neue Light"/>
              <a:cs typeface="Helvetica Neue Light"/>
              <a:sym typeface="Helvetica Neue Light"/>
            </a:endParaRPr>
          </a:p>
        </p:txBody>
      </p:sp>
      <p:sp>
        <p:nvSpPr>
          <p:cNvPr id="65" name="Google Shape;65;p1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66"/>
        <p:cNvGrpSpPr/>
        <p:nvPr/>
      </p:nvGrpSpPr>
      <p:grpSpPr>
        <a:xfrm>
          <a:off x="0" y="0"/>
          <a:ext cx="0" cy="0"/>
          <a:chOff x="0" y="0"/>
          <a:chExt cx="0" cy="0"/>
        </a:xfrm>
      </p:grpSpPr>
      <p:sp>
        <p:nvSpPr>
          <p:cNvPr id="67" name="Google Shape;67;p16"/>
          <p:cNvSpPr>
            <a:spLocks noGrp="1"/>
          </p:cNvSpPr>
          <p:nvPr>
            <p:ph type="pic" idx="2"/>
          </p:nvPr>
        </p:nvSpPr>
        <p:spPr>
          <a:xfrm>
            <a:off x="1990204" y="334863"/>
            <a:ext cx="5156895" cy="3439721"/>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68" name="Google Shape;68;p16"/>
          <p:cNvSpPr txBox="1">
            <a:spLocks noGrp="1"/>
          </p:cNvSpPr>
          <p:nvPr>
            <p:ph type="title"/>
          </p:nvPr>
        </p:nvSpPr>
        <p:spPr>
          <a:xfrm>
            <a:off x="1812726" y="3542854"/>
            <a:ext cx="5518547" cy="750094"/>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69" name="Google Shape;69;p16"/>
          <p:cNvSpPr txBox="1">
            <a:spLocks noGrp="1"/>
          </p:cNvSpPr>
          <p:nvPr>
            <p:ph type="body" idx="1"/>
          </p:nvPr>
        </p:nvSpPr>
        <p:spPr>
          <a:xfrm>
            <a:off x="1812726" y="4319736"/>
            <a:ext cx="5518547" cy="59605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0" name="Google Shape;70;p16"/>
          <p:cNvSpPr txBox="1">
            <a:spLocks noGrp="1"/>
          </p:cNvSpPr>
          <p:nvPr>
            <p:ph type="sldNum" idx="12"/>
          </p:nvPr>
        </p:nvSpPr>
        <p:spPr>
          <a:xfrm>
            <a:off x="4475930" y="4875609"/>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1812726" y="1701105"/>
            <a:ext cx="5518547" cy="1741289"/>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3" name="Google Shape;73;p1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74"/>
        <p:cNvGrpSpPr/>
        <p:nvPr/>
      </p:nvGrpSpPr>
      <p:grpSpPr>
        <a:xfrm>
          <a:off x="0" y="0"/>
          <a:ext cx="0" cy="0"/>
          <a:chOff x="0" y="0"/>
          <a:chExt cx="0" cy="0"/>
        </a:xfrm>
      </p:grpSpPr>
      <p:sp>
        <p:nvSpPr>
          <p:cNvPr id="75" name="Google Shape;75;p18"/>
          <p:cNvSpPr>
            <a:spLocks noGrp="1"/>
          </p:cNvSpPr>
          <p:nvPr>
            <p:ph type="pic" idx="2"/>
          </p:nvPr>
        </p:nvSpPr>
        <p:spPr>
          <a:xfrm>
            <a:off x="2576215" y="334863"/>
            <a:ext cx="6516440" cy="4344293"/>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76" name="Google Shape;76;p18"/>
          <p:cNvSpPr txBox="1">
            <a:spLocks noGrp="1"/>
          </p:cNvSpPr>
          <p:nvPr>
            <p:ph type="title"/>
          </p:nvPr>
        </p:nvSpPr>
        <p:spPr>
          <a:xfrm>
            <a:off x="1645295" y="334863"/>
            <a:ext cx="2812852" cy="2102942"/>
          </a:xfrm>
          <a:prstGeom prst="rect">
            <a:avLst/>
          </a:prstGeom>
          <a:noFill/>
          <a:ln>
            <a:noFill/>
          </a:ln>
        </p:spPr>
        <p:txBody>
          <a:bodyPr spcFirstLastPara="1" wrap="square" lIns="26775" tIns="26775" rIns="26775" bIns="26775" anchor="b" anchorCtr="0">
            <a:noAutofit/>
          </a:bodyPr>
          <a:lstStyle>
            <a:lvl1pPr lvl="0" algn="ctr">
              <a:lnSpc>
                <a:spcPct val="100000"/>
              </a:lnSpc>
              <a:spcBef>
                <a:spcPts val="0"/>
              </a:spcBef>
              <a:spcAft>
                <a:spcPts val="0"/>
              </a:spcAft>
              <a:buClr>
                <a:srgbClr val="000000"/>
              </a:buClr>
              <a:buSzPts val="3200"/>
              <a:buFont typeface="Helvetica Neue Light"/>
              <a:buNone/>
              <a:defRPr sz="3200"/>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77" name="Google Shape;77;p18"/>
          <p:cNvSpPr txBox="1">
            <a:spLocks noGrp="1"/>
          </p:cNvSpPr>
          <p:nvPr>
            <p:ph type="body" idx="1"/>
          </p:nvPr>
        </p:nvSpPr>
        <p:spPr>
          <a:xfrm>
            <a:off x="1645295" y="2511474"/>
            <a:ext cx="2812852" cy="2163217"/>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700"/>
              <a:buFont typeface="Helvetica Neue Light"/>
              <a:buNone/>
              <a:defRPr sz="1700"/>
            </a:lvl1pPr>
            <a:lvl2pPr marL="914400" lvl="1" indent="-228600" algn="ctr">
              <a:lnSpc>
                <a:spcPct val="100000"/>
              </a:lnSpc>
              <a:spcBef>
                <a:spcPts val="0"/>
              </a:spcBef>
              <a:spcAft>
                <a:spcPts val="0"/>
              </a:spcAft>
              <a:buClr>
                <a:srgbClr val="000000"/>
              </a:buClr>
              <a:buSzPts val="1700"/>
              <a:buFont typeface="Helvetica Neue Light"/>
              <a:buNone/>
              <a:defRPr sz="1700"/>
            </a:lvl2pPr>
            <a:lvl3pPr marL="1371600" lvl="2" indent="-228600" algn="ctr">
              <a:lnSpc>
                <a:spcPct val="100000"/>
              </a:lnSpc>
              <a:spcBef>
                <a:spcPts val="0"/>
              </a:spcBef>
              <a:spcAft>
                <a:spcPts val="0"/>
              </a:spcAft>
              <a:buClr>
                <a:srgbClr val="000000"/>
              </a:buClr>
              <a:buSzPts val="1700"/>
              <a:buFont typeface="Helvetica Neue Light"/>
              <a:buNone/>
              <a:defRPr sz="1700"/>
            </a:lvl3pPr>
            <a:lvl4pPr marL="1828800" lvl="3" indent="-228600" algn="ctr">
              <a:lnSpc>
                <a:spcPct val="100000"/>
              </a:lnSpc>
              <a:spcBef>
                <a:spcPts val="0"/>
              </a:spcBef>
              <a:spcAft>
                <a:spcPts val="0"/>
              </a:spcAft>
              <a:buClr>
                <a:srgbClr val="000000"/>
              </a:buClr>
              <a:buSzPts val="1700"/>
              <a:buFont typeface="Helvetica Neue Light"/>
              <a:buNone/>
              <a:defRPr sz="1700"/>
            </a:lvl4pPr>
            <a:lvl5pPr marL="2286000" lvl="4" indent="-228600" algn="ctr">
              <a:lnSpc>
                <a:spcPct val="100000"/>
              </a:lnSpc>
              <a:spcBef>
                <a:spcPts val="0"/>
              </a:spcBef>
              <a:spcAft>
                <a:spcPts val="0"/>
              </a:spcAft>
              <a:buClr>
                <a:srgbClr val="000000"/>
              </a:buClr>
              <a:buSzPts val="1700"/>
              <a:buFont typeface="Helvetica Neue Light"/>
              <a:buNone/>
              <a:defRPr sz="17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78" name="Google Shape;78;p1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1" name="Google Shape;81;p19"/>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4" name="Google Shape;84;p20"/>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85" name="Google Shape;85;p20"/>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86"/>
        <p:cNvGrpSpPr/>
        <p:nvPr/>
      </p:nvGrpSpPr>
      <p:grpSpPr>
        <a:xfrm>
          <a:off x="0" y="0"/>
          <a:ext cx="0" cy="0"/>
          <a:chOff x="0" y="0"/>
          <a:chExt cx="0" cy="0"/>
        </a:xfrm>
      </p:grpSpPr>
      <p:sp>
        <p:nvSpPr>
          <p:cNvPr id="87" name="Google Shape;87;p21"/>
          <p:cNvSpPr>
            <a:spLocks noGrp="1"/>
          </p:cNvSpPr>
          <p:nvPr>
            <p:ph type="pic" idx="2"/>
          </p:nvPr>
        </p:nvSpPr>
        <p:spPr>
          <a:xfrm>
            <a:off x="3533924" y="1372939"/>
            <a:ext cx="4972720" cy="3315147"/>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8" name="Google Shape;88;p21"/>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89" name="Google Shape;89;p21"/>
          <p:cNvSpPr txBox="1">
            <a:spLocks noGrp="1"/>
          </p:cNvSpPr>
          <p:nvPr>
            <p:ph type="body" idx="1"/>
          </p:nvPr>
        </p:nvSpPr>
        <p:spPr>
          <a:xfrm>
            <a:off x="1645295" y="1372939"/>
            <a:ext cx="2812852" cy="3315147"/>
          </a:xfrm>
          <a:prstGeom prst="rect">
            <a:avLst/>
          </a:prstGeom>
          <a:noFill/>
          <a:ln>
            <a:noFill/>
          </a:ln>
        </p:spPr>
        <p:txBody>
          <a:bodyPr spcFirstLastPara="1" wrap="square" lIns="26775" tIns="26775" rIns="26775" bIns="26775" anchor="ctr" anchorCtr="0">
            <a:noAutofit/>
          </a:bodyPr>
          <a:lstStyle>
            <a:lvl1pPr marL="457200" lvl="0" indent="-298450" algn="l">
              <a:lnSpc>
                <a:spcPct val="100000"/>
              </a:lnSpc>
              <a:spcBef>
                <a:spcPts val="1700"/>
              </a:spcBef>
              <a:spcAft>
                <a:spcPts val="0"/>
              </a:spcAft>
              <a:buClr>
                <a:srgbClr val="000000"/>
              </a:buClr>
              <a:buSzPts val="1100"/>
              <a:buFont typeface="Helvetica Neue Light"/>
              <a:buChar char="•"/>
              <a:defRPr sz="1400"/>
            </a:lvl1pPr>
            <a:lvl2pPr marL="914400" lvl="1" indent="-298450" algn="l">
              <a:lnSpc>
                <a:spcPct val="100000"/>
              </a:lnSpc>
              <a:spcBef>
                <a:spcPts val="1700"/>
              </a:spcBef>
              <a:spcAft>
                <a:spcPts val="0"/>
              </a:spcAft>
              <a:buClr>
                <a:srgbClr val="000000"/>
              </a:buClr>
              <a:buSzPts val="1100"/>
              <a:buFont typeface="Helvetica Neue Light"/>
              <a:buChar char="•"/>
              <a:defRPr sz="1400"/>
            </a:lvl2pPr>
            <a:lvl3pPr marL="1371600" lvl="2" indent="-298450" algn="l">
              <a:lnSpc>
                <a:spcPct val="100000"/>
              </a:lnSpc>
              <a:spcBef>
                <a:spcPts val="1700"/>
              </a:spcBef>
              <a:spcAft>
                <a:spcPts val="0"/>
              </a:spcAft>
              <a:buClr>
                <a:srgbClr val="000000"/>
              </a:buClr>
              <a:buSzPts val="1100"/>
              <a:buFont typeface="Helvetica Neue Light"/>
              <a:buChar char="•"/>
              <a:defRPr sz="1400"/>
            </a:lvl3pPr>
            <a:lvl4pPr marL="1828800" lvl="3" indent="-298450" algn="l">
              <a:lnSpc>
                <a:spcPct val="100000"/>
              </a:lnSpc>
              <a:spcBef>
                <a:spcPts val="1700"/>
              </a:spcBef>
              <a:spcAft>
                <a:spcPts val="0"/>
              </a:spcAft>
              <a:buClr>
                <a:srgbClr val="000000"/>
              </a:buClr>
              <a:buSzPts val="1100"/>
              <a:buFont typeface="Helvetica Neue Light"/>
              <a:buChar char="•"/>
              <a:defRPr sz="1400"/>
            </a:lvl4pPr>
            <a:lvl5pPr marL="2286000" lvl="4" indent="-298450" algn="l">
              <a:lnSpc>
                <a:spcPct val="100000"/>
              </a:lnSpc>
              <a:spcBef>
                <a:spcPts val="1700"/>
              </a:spcBef>
              <a:spcAft>
                <a:spcPts val="0"/>
              </a:spcAft>
              <a:buClr>
                <a:srgbClr val="000000"/>
              </a:buClr>
              <a:buSzPts val="1100"/>
              <a:buFont typeface="Helvetica Neue Light"/>
              <a:buChar char="•"/>
              <a:defRPr sz="1400"/>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0" name="Google Shape;90;p21"/>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1645295" y="669726"/>
            <a:ext cx="5853410" cy="3804047"/>
          </a:xfrm>
          <a:prstGeom prst="rect">
            <a:avLst/>
          </a:prstGeom>
          <a:noFill/>
          <a:ln>
            <a:noFill/>
          </a:ln>
        </p:spPr>
        <p:txBody>
          <a:bodyPr spcFirstLastPara="1" wrap="square" lIns="26775" tIns="26775" rIns="26775" bIns="26775" anchor="ctr" anchorCtr="0">
            <a:noAutofit/>
          </a:bodyPr>
          <a:lstStyle>
            <a:lvl1pPr marL="457200" lvl="0" indent="-260350" algn="l">
              <a:lnSpc>
                <a:spcPct val="100000"/>
              </a:lnSpc>
              <a:spcBef>
                <a:spcPts val="2200"/>
              </a:spcBef>
              <a:spcAft>
                <a:spcPts val="0"/>
              </a:spcAft>
              <a:buClr>
                <a:srgbClr val="000000"/>
              </a:buClr>
              <a:buSzPts val="500"/>
              <a:buChar char="•"/>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93" name="Google Shape;93;p22"/>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4665762" y="2650929"/>
            <a:ext cx="3194596" cy="2130840"/>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6" name="Google Shape;96;p23"/>
          <p:cNvSpPr>
            <a:spLocks noGrp="1"/>
          </p:cNvSpPr>
          <p:nvPr>
            <p:ph type="pic" idx="3"/>
          </p:nvPr>
        </p:nvSpPr>
        <p:spPr>
          <a:xfrm>
            <a:off x="4572000" y="467620"/>
            <a:ext cx="3094137" cy="206275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7" name="Google Shape;97;p23"/>
          <p:cNvSpPr>
            <a:spLocks noGrp="1"/>
          </p:cNvSpPr>
          <p:nvPr>
            <p:ph type="pic" idx="4"/>
          </p:nvPr>
        </p:nvSpPr>
        <p:spPr>
          <a:xfrm>
            <a:off x="-109389" y="468808"/>
            <a:ext cx="6315522" cy="4210348"/>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8" name="Google Shape;98;p2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9"/>
        <p:cNvGrpSpPr/>
        <p:nvPr/>
      </p:nvGrpSpPr>
      <p:grpSpPr>
        <a:xfrm>
          <a:off x="0" y="0"/>
          <a:ext cx="0" cy="0"/>
          <a:chOff x="0" y="0"/>
          <a:chExt cx="0" cy="0"/>
        </a:xfrm>
      </p:grpSpPr>
      <p:sp>
        <p:nvSpPr>
          <p:cNvPr id="100" name="Google Shape;100;p24"/>
          <p:cNvSpPr txBox="1">
            <a:spLocks noGrp="1"/>
          </p:cNvSpPr>
          <p:nvPr>
            <p:ph type="body" idx="1"/>
          </p:nvPr>
        </p:nvSpPr>
        <p:spPr>
          <a:xfrm>
            <a:off x="1812726" y="3355330"/>
            <a:ext cx="5518547" cy="247799"/>
          </a:xfrm>
          <a:prstGeom prst="rect">
            <a:avLst/>
          </a:prstGeom>
          <a:noFill/>
          <a:ln>
            <a:noFill/>
          </a:ln>
        </p:spPr>
        <p:txBody>
          <a:bodyPr spcFirstLastPara="1" wrap="square" lIns="26775" tIns="26775" rIns="26775" bIns="26775" anchor="t" anchorCtr="0">
            <a:noAutofit/>
          </a:bodyPr>
          <a:lstStyle>
            <a:lvl1pPr marL="457200" lvl="0" indent="-228600" algn="ctr">
              <a:lnSpc>
                <a:spcPct val="100000"/>
              </a:lnSpc>
              <a:spcBef>
                <a:spcPts val="0"/>
              </a:spcBef>
              <a:spcAft>
                <a:spcPts val="0"/>
              </a:spcAft>
              <a:buClr>
                <a:srgbClr val="000000"/>
              </a:buClr>
              <a:buSzPts val="1200"/>
              <a:buFont typeface="Helvetica Neue"/>
              <a:buNone/>
              <a:defRPr sz="1200">
                <a:latin typeface="Helvetica Neue"/>
                <a:ea typeface="Helvetica Neue"/>
                <a:cs typeface="Helvetica Neue"/>
                <a:sym typeface="Helvetica Neue"/>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1" name="Google Shape;101;p24"/>
          <p:cNvSpPr txBox="1">
            <a:spLocks noGrp="1"/>
          </p:cNvSpPr>
          <p:nvPr>
            <p:ph type="body" idx="2"/>
          </p:nvPr>
        </p:nvSpPr>
        <p:spPr>
          <a:xfrm>
            <a:off x="1812726" y="2250132"/>
            <a:ext cx="5518547" cy="361950"/>
          </a:xfrm>
          <a:prstGeom prst="rect">
            <a:avLst/>
          </a:prstGeom>
          <a:noFill/>
          <a:ln>
            <a:noFill/>
          </a:ln>
        </p:spPr>
        <p:txBody>
          <a:bodyPr spcFirstLastPara="1" wrap="square" lIns="26775" tIns="26775" rIns="26775" bIns="26775" anchor="ctr" anchorCtr="0">
            <a:noAutofit/>
          </a:bodyPr>
          <a:lstStyle>
            <a:lvl1pPr marL="457200" lvl="0" indent="-228600" algn="ctr">
              <a:lnSpc>
                <a:spcPct val="100000"/>
              </a:lnSpc>
              <a:spcBef>
                <a:spcPts val="0"/>
              </a:spcBef>
              <a:spcAft>
                <a:spcPts val="0"/>
              </a:spcAft>
              <a:buClr>
                <a:srgbClr val="000000"/>
              </a:buClr>
              <a:buSzPts val="2000"/>
              <a:buFont typeface="Helvetica Neue Light"/>
              <a:buNone/>
              <a:defRPr sz="2000"/>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02" name="Google Shape;102;p24"/>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03"/>
        <p:cNvGrpSpPr/>
        <p:nvPr/>
      </p:nvGrpSpPr>
      <p:grpSpPr>
        <a:xfrm>
          <a:off x="0" y="0"/>
          <a:ext cx="0" cy="0"/>
          <a:chOff x="0" y="0"/>
          <a:chExt cx="0" cy="0"/>
        </a:xfrm>
      </p:grpSpPr>
      <p:sp>
        <p:nvSpPr>
          <p:cNvPr id="104" name="Google Shape;104;p25"/>
          <p:cNvSpPr>
            <a:spLocks noGrp="1"/>
          </p:cNvSpPr>
          <p:nvPr>
            <p:ph type="pic" idx="2"/>
          </p:nvPr>
        </p:nvSpPr>
        <p:spPr>
          <a:xfrm>
            <a:off x="714375" y="0"/>
            <a:ext cx="8032535" cy="5357812"/>
          </a:xfrm>
          <a:prstGeom prst="rect">
            <a:avLst/>
          </a:prstGeom>
          <a:noFill/>
          <a:ln>
            <a:noFill/>
          </a:ln>
        </p:spPr>
        <p:txBody>
          <a:bodyPr spcFirstLastPara="1" wrap="square" lIns="34275" tIns="17150" rIns="34275" bIns="17150" anchor="t" anchorCtr="0">
            <a:noAutofit/>
          </a:bodyPr>
          <a:lstStyle>
            <a:lvl1pPr marR="0" lvl="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R="0" lvl="2"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R="0" lvl="3"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R="0" lvl="4"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R="0" lvl="5"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R="0" lvl="6"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R="0" lvl="7"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R="0" lvl="8"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5" name="Google Shape;105;p25"/>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6"/>
        <p:cNvGrpSpPr/>
        <p:nvPr/>
      </p:nvGrpSpPr>
      <p:grpSpPr>
        <a:xfrm>
          <a:off x="0" y="0"/>
          <a:ext cx="0" cy="0"/>
          <a:chOff x="0" y="0"/>
          <a:chExt cx="0" cy="0"/>
        </a:xfrm>
      </p:grpSpPr>
      <p:sp>
        <p:nvSpPr>
          <p:cNvPr id="107" name="Google Shape;107;p26"/>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4200"/>
              <a:buFont typeface="Lato Black"/>
              <a:buNone/>
              <a:defRPr>
                <a:solidFill>
                  <a:srgbClr val="191919"/>
                </a:solidFill>
                <a:latin typeface="Lato Black"/>
                <a:ea typeface="Lato Black"/>
                <a:cs typeface="Lato Black"/>
                <a:sym typeface="Lato Black"/>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0" name="Google Shape;110;p27"/>
          <p:cNvSpPr txBox="1">
            <a:spLocks noGrp="1"/>
          </p:cNvSpPr>
          <p:nvPr>
            <p:ph type="body" idx="1"/>
          </p:nvPr>
        </p:nvSpPr>
        <p:spPr>
          <a:xfrm>
            <a:off x="1384101" y="2351934"/>
            <a:ext cx="551854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1pPr>
            <a:lvl2pPr marL="914400" lvl="1"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2pPr>
            <a:lvl3pPr marL="1371600" lvl="2"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3pPr>
            <a:lvl4pPr marL="1828800" lvl="3"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4pPr>
            <a:lvl5pPr marL="2286000" lvl="4" indent="-228600" algn="l">
              <a:lnSpc>
                <a:spcPct val="120000"/>
              </a:lnSpc>
              <a:spcBef>
                <a:spcPts val="0"/>
              </a:spcBef>
              <a:spcAft>
                <a:spcPts val="0"/>
              </a:spcAft>
              <a:buClr>
                <a:srgbClr val="000000"/>
              </a:buClr>
              <a:buSzPts val="900"/>
              <a:buFont typeface="Lato"/>
              <a:buNone/>
              <a:defRPr sz="900">
                <a:latin typeface="Lato"/>
                <a:ea typeface="Lato"/>
                <a:cs typeface="Lato"/>
                <a:sym typeface="Lato"/>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11" name="Google Shape;111;p27" descr="37logo.ai"/>
          <p:cNvPicPr preferRelativeResize="0"/>
          <p:nvPr/>
        </p:nvPicPr>
        <p:blipFill rotWithShape="1">
          <a:blip r:embed="rId2">
            <a:alphaModFix/>
          </a:blip>
          <a:srcRect/>
          <a:stretch/>
        </p:blipFill>
        <p:spPr>
          <a:xfrm>
            <a:off x="1418188" y="4223444"/>
            <a:ext cx="1024064" cy="295478"/>
          </a:xfrm>
          <a:prstGeom prst="rect">
            <a:avLst/>
          </a:prstGeom>
          <a:noFill/>
          <a:ln>
            <a:noFill/>
          </a:ln>
        </p:spPr>
      </p:pic>
      <p:sp>
        <p:nvSpPr>
          <p:cNvPr id="112" name="Google Shape;112;p27"/>
          <p:cNvSpPr txBox="1"/>
          <p:nvPr/>
        </p:nvSpPr>
        <p:spPr>
          <a:xfrm>
            <a:off x="1425392" y="4731686"/>
            <a:ext cx="1792653" cy="144066"/>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000000"/>
              </a:buClr>
              <a:buSzPts val="600"/>
              <a:buFont typeface="Lato"/>
              <a:buNone/>
            </a:pPr>
            <a:r>
              <a:rPr lang="en" sz="600" b="0" i="0" u="none" strike="noStrike" cap="none">
                <a:solidFill>
                  <a:srgbClr val="000000"/>
                </a:solidFill>
                <a:latin typeface="Lato"/>
                <a:ea typeface="Lato"/>
                <a:cs typeface="Lato"/>
                <a:sym typeface="Lato"/>
              </a:rPr>
              <a:t>37designs.com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@37designs   </a:t>
            </a:r>
            <a:r>
              <a:rPr lang="en" sz="600" b="0" i="0" u="none" strike="noStrike" cap="none">
                <a:solidFill>
                  <a:srgbClr val="A6AAA9"/>
                </a:solidFill>
                <a:latin typeface="Lato"/>
                <a:ea typeface="Lato"/>
                <a:cs typeface="Lato"/>
                <a:sym typeface="Lato"/>
              </a:rPr>
              <a:t>/</a:t>
            </a:r>
            <a:r>
              <a:rPr lang="en" sz="600" b="0" i="0" u="none" strike="noStrike" cap="none">
                <a:solidFill>
                  <a:srgbClr val="000000"/>
                </a:solidFill>
                <a:latin typeface="Lato"/>
                <a:ea typeface="Lato"/>
                <a:cs typeface="Lato"/>
                <a:sym typeface="Lato"/>
              </a:rPr>
              <a:t>    </a:t>
            </a:r>
            <a:r>
              <a:rPr lang="en" sz="600" b="0" i="0" u="sng" strike="noStrike" cap="none">
                <a:solidFill>
                  <a:schemeClr val="hlink"/>
                </a:solidFill>
                <a:latin typeface="Lato"/>
                <a:ea typeface="Lato"/>
                <a:cs typeface="Lato"/>
                <a:sym typeface="Lato"/>
                <a:hlinkClick r:id="rId3"/>
              </a:rPr>
              <a:t>fb.com/37designs</a:t>
            </a:r>
            <a:endParaRPr sz="500"/>
          </a:p>
        </p:txBody>
      </p:sp>
      <p:cxnSp>
        <p:nvCxnSpPr>
          <p:cNvPr id="113" name="Google Shape;113;p27"/>
          <p:cNvCxnSpPr/>
          <p:nvPr/>
        </p:nvCxnSpPr>
        <p:spPr>
          <a:xfrm>
            <a:off x="1417588" y="4616195"/>
            <a:ext cx="281186" cy="0"/>
          </a:xfrm>
          <a:prstGeom prst="straightConnector1">
            <a:avLst/>
          </a:prstGeom>
          <a:noFill/>
          <a:ln w="12700" cap="flat" cmpd="sng">
            <a:solidFill>
              <a:srgbClr val="A6AAA9"/>
            </a:solidFill>
            <a:prstDash val="solid"/>
            <a:miter lim="400000"/>
            <a:headEnd type="none" w="sm" len="sm"/>
            <a:tailEnd type="none" w="sm" len="sm"/>
          </a:ln>
        </p:spPr>
      </p:cxnSp>
      <p:cxnSp>
        <p:nvCxnSpPr>
          <p:cNvPr id="114" name="Google Shape;114;p27"/>
          <p:cNvCxnSpPr/>
          <p:nvPr/>
        </p:nvCxnSpPr>
        <p:spPr>
          <a:xfrm>
            <a:off x="1410891" y="2230787"/>
            <a:ext cx="388342" cy="0"/>
          </a:xfrm>
          <a:prstGeom prst="straightConnector1">
            <a:avLst/>
          </a:prstGeom>
          <a:noFill/>
          <a:ln w="12700" cap="flat" cmpd="sng">
            <a:solidFill>
              <a:srgbClr val="53585F"/>
            </a:solidFill>
            <a:prstDash val="solid"/>
            <a:miter lim="400000"/>
            <a:headEnd type="none" w="sm" len="sm"/>
            <a:tailEnd type="none" w="sm" len="sm"/>
          </a:ln>
        </p:spPr>
      </p:cxnSp>
      <p:sp>
        <p:nvSpPr>
          <p:cNvPr id="115" name="Google Shape;115;p27"/>
          <p:cNvSpPr txBox="1">
            <a:spLocks noGrp="1"/>
          </p:cNvSpPr>
          <p:nvPr>
            <p:ph type="body" idx="2"/>
          </p:nvPr>
        </p:nvSpPr>
        <p:spPr>
          <a:xfrm>
            <a:off x="1384101" y="1789698"/>
            <a:ext cx="551854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400"/>
              <a:buFont typeface="Lato"/>
              <a:buNone/>
              <a:defRPr sz="1400" b="1">
                <a:latin typeface="Lato"/>
                <a:ea typeface="Lato"/>
                <a:cs typeface="Lato"/>
                <a:sym typeface="Lato"/>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16" name="Google Shape;116;p27"/>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mp; Subtitle">
  <p:cSld name="Title &amp; Subtitle 2">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384101" y="1011941"/>
            <a:ext cx="5518547" cy="689165"/>
          </a:xfrm>
          <a:prstGeom prst="rect">
            <a:avLst/>
          </a:prstGeom>
          <a:noFill/>
          <a:ln>
            <a:noFill/>
          </a:ln>
        </p:spPr>
        <p:txBody>
          <a:bodyPr spcFirstLastPara="1" wrap="square" lIns="26775" tIns="26775" rIns="26775" bIns="26775" anchor="b" anchorCtr="0">
            <a:noAutofit/>
          </a:bodyPr>
          <a:lstStyle>
            <a:lvl1pPr lvl="0" algn="l">
              <a:lnSpc>
                <a:spcPct val="100000"/>
              </a:lnSpc>
              <a:spcBef>
                <a:spcPts val="0"/>
              </a:spcBef>
              <a:spcAft>
                <a:spcPts val="0"/>
              </a:spcAft>
              <a:buClr>
                <a:srgbClr val="191919"/>
              </a:buClr>
              <a:buSzPts val="2500"/>
              <a:buFont typeface="Arial"/>
              <a:buNone/>
              <a:defRPr sz="2500" b="1" cap="none">
                <a:solidFill>
                  <a:srgbClr val="191919"/>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a:endParaRPr/>
          </a:p>
        </p:txBody>
      </p:sp>
      <p:sp>
        <p:nvSpPr>
          <p:cNvPr id="119" name="Google Shape;119;p28"/>
          <p:cNvSpPr txBox="1">
            <a:spLocks noGrp="1"/>
          </p:cNvSpPr>
          <p:nvPr>
            <p:ph type="body" idx="1"/>
          </p:nvPr>
        </p:nvSpPr>
        <p:spPr>
          <a:xfrm>
            <a:off x="1812622" y="2128841"/>
            <a:ext cx="5090027" cy="1649307"/>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1pPr>
            <a:lvl2pPr marL="914400" lvl="1"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2pPr>
            <a:lvl3pPr marL="1371600" lvl="2"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3pPr>
            <a:lvl4pPr marL="1828800" lvl="3"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4pPr>
            <a:lvl5pPr marL="2286000" lvl="4" indent="-228600" algn="l">
              <a:lnSpc>
                <a:spcPct val="120000"/>
              </a:lnSpc>
              <a:spcBef>
                <a:spcPts val="0"/>
              </a:spcBef>
              <a:spcAft>
                <a:spcPts val="0"/>
              </a:spcAft>
              <a:buClr>
                <a:srgbClr val="000000"/>
              </a:buClr>
              <a:buSzPts val="900"/>
              <a:buFont typeface="Open Sans"/>
              <a:buNone/>
              <a:defRPr sz="900">
                <a:latin typeface="Open Sans"/>
                <a:ea typeface="Open Sans"/>
                <a:cs typeface="Open Sans"/>
                <a:sym typeface="Open Sans"/>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pic>
        <p:nvPicPr>
          <p:cNvPr id="120" name="Google Shape;120;p28" descr="37logo.ai"/>
          <p:cNvPicPr preferRelativeResize="0"/>
          <p:nvPr/>
        </p:nvPicPr>
        <p:blipFill rotWithShape="1">
          <a:blip r:embed="rId2">
            <a:alphaModFix/>
          </a:blip>
          <a:srcRect/>
          <a:stretch/>
        </p:blipFill>
        <p:spPr>
          <a:xfrm>
            <a:off x="268672" y="4725739"/>
            <a:ext cx="1024064" cy="295478"/>
          </a:xfrm>
          <a:prstGeom prst="rect">
            <a:avLst/>
          </a:prstGeom>
          <a:noFill/>
          <a:ln>
            <a:noFill/>
          </a:ln>
        </p:spPr>
      </p:pic>
      <p:sp>
        <p:nvSpPr>
          <p:cNvPr id="121" name="Google Shape;121;p28"/>
          <p:cNvSpPr txBox="1">
            <a:spLocks noGrp="1"/>
          </p:cNvSpPr>
          <p:nvPr>
            <p:ph type="body" idx="2"/>
          </p:nvPr>
        </p:nvSpPr>
        <p:spPr>
          <a:xfrm>
            <a:off x="1812622" y="1796395"/>
            <a:ext cx="5090027" cy="282175"/>
          </a:xfrm>
          <a:prstGeom prst="rect">
            <a:avLst/>
          </a:prstGeom>
          <a:noFill/>
          <a:ln>
            <a:noFill/>
          </a:ln>
        </p:spPr>
        <p:txBody>
          <a:bodyPr spcFirstLastPara="1" wrap="square" lIns="26775" tIns="26775" rIns="26775" bIns="26775" anchor="t" anchorCtr="0">
            <a:noAutofit/>
          </a:bodyPr>
          <a:lstStyle>
            <a:lvl1pPr marL="457200" lvl="0" indent="-228600" algn="l">
              <a:lnSpc>
                <a:spcPct val="120000"/>
              </a:lnSpc>
              <a:spcBef>
                <a:spcPts val="0"/>
              </a:spcBef>
              <a:spcAft>
                <a:spcPts val="0"/>
              </a:spcAft>
              <a:buClr>
                <a:srgbClr val="000000"/>
              </a:buClr>
              <a:buSzPts val="1200"/>
              <a:buFont typeface="Arial"/>
              <a:buNone/>
              <a:defRPr sz="1200">
                <a:latin typeface="Arial"/>
                <a:ea typeface="Arial"/>
                <a:cs typeface="Arial"/>
                <a:sym typeface="Arial"/>
              </a:defRPr>
            </a:lvl1pPr>
            <a:lvl2pPr marL="914400" lvl="1" indent="-260350" algn="l">
              <a:lnSpc>
                <a:spcPct val="100000"/>
              </a:lnSpc>
              <a:spcBef>
                <a:spcPts val="2200"/>
              </a:spcBef>
              <a:spcAft>
                <a:spcPts val="0"/>
              </a:spcAft>
              <a:buClr>
                <a:srgbClr val="000000"/>
              </a:buClr>
              <a:buSzPts val="500"/>
              <a:buChar char="•"/>
              <a:defRPr/>
            </a:lvl2pPr>
            <a:lvl3pPr marL="1371600" lvl="2" indent="-260350" algn="l">
              <a:lnSpc>
                <a:spcPct val="100000"/>
              </a:lnSpc>
              <a:spcBef>
                <a:spcPts val="2200"/>
              </a:spcBef>
              <a:spcAft>
                <a:spcPts val="0"/>
              </a:spcAft>
              <a:buClr>
                <a:srgbClr val="000000"/>
              </a:buClr>
              <a:buSzPts val="500"/>
              <a:buChar char="•"/>
              <a:defRPr/>
            </a:lvl3pPr>
            <a:lvl4pPr marL="1828800" lvl="3" indent="-260350" algn="l">
              <a:lnSpc>
                <a:spcPct val="100000"/>
              </a:lnSpc>
              <a:spcBef>
                <a:spcPts val="2200"/>
              </a:spcBef>
              <a:spcAft>
                <a:spcPts val="0"/>
              </a:spcAft>
              <a:buClr>
                <a:srgbClr val="000000"/>
              </a:buClr>
              <a:buSzPts val="500"/>
              <a:buChar char="•"/>
              <a:defRPr/>
            </a:lvl4pPr>
            <a:lvl5pPr marL="2286000" lvl="4" indent="-260350" algn="l">
              <a:lnSpc>
                <a:spcPct val="100000"/>
              </a:lnSpc>
              <a:spcBef>
                <a:spcPts val="2200"/>
              </a:spcBef>
              <a:spcAft>
                <a:spcPts val="0"/>
              </a:spcAft>
              <a:buClr>
                <a:srgbClr val="000000"/>
              </a:buClr>
              <a:buSzPts val="500"/>
              <a:buChar char="•"/>
              <a:defRPr/>
            </a:lvl5pPr>
            <a:lvl6pPr marL="2743200" lvl="5" indent="-260350" algn="l">
              <a:lnSpc>
                <a:spcPct val="100000"/>
              </a:lnSpc>
              <a:spcBef>
                <a:spcPts val="2200"/>
              </a:spcBef>
              <a:spcAft>
                <a:spcPts val="0"/>
              </a:spcAft>
              <a:buClr>
                <a:srgbClr val="000000"/>
              </a:buClr>
              <a:buSzPts val="500"/>
              <a:buChar char="•"/>
              <a:defRPr/>
            </a:lvl6pPr>
            <a:lvl7pPr marL="3200400" lvl="6" indent="-260350" algn="l">
              <a:lnSpc>
                <a:spcPct val="100000"/>
              </a:lnSpc>
              <a:spcBef>
                <a:spcPts val="2200"/>
              </a:spcBef>
              <a:spcAft>
                <a:spcPts val="0"/>
              </a:spcAft>
              <a:buClr>
                <a:srgbClr val="000000"/>
              </a:buClr>
              <a:buSzPts val="500"/>
              <a:buChar char="•"/>
              <a:defRPr/>
            </a:lvl7pPr>
            <a:lvl8pPr marL="3657600" lvl="7" indent="-260350" algn="l">
              <a:lnSpc>
                <a:spcPct val="100000"/>
              </a:lnSpc>
              <a:spcBef>
                <a:spcPts val="2200"/>
              </a:spcBef>
              <a:spcAft>
                <a:spcPts val="0"/>
              </a:spcAft>
              <a:buClr>
                <a:srgbClr val="000000"/>
              </a:buClr>
              <a:buSzPts val="500"/>
              <a:buChar char="•"/>
              <a:defRPr/>
            </a:lvl8pPr>
            <a:lvl9pPr marL="4114800" lvl="8" indent="-260350" algn="l">
              <a:lnSpc>
                <a:spcPct val="100000"/>
              </a:lnSpc>
              <a:spcBef>
                <a:spcPts val="2200"/>
              </a:spcBef>
              <a:spcAft>
                <a:spcPts val="0"/>
              </a:spcAft>
              <a:buClr>
                <a:srgbClr val="000000"/>
              </a:buClr>
              <a:buSzPts val="500"/>
              <a:buChar char="•"/>
              <a:defRPr/>
            </a:lvl9pPr>
          </a:lstStyle>
          <a:p>
            <a:endParaRPr/>
          </a:p>
        </p:txBody>
      </p:sp>
      <p:sp>
        <p:nvSpPr>
          <p:cNvPr id="122" name="Google Shape;122;p28"/>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lvl="0" indent="0" algn="ctr">
              <a:lnSpc>
                <a:spcPct val="100000"/>
              </a:lnSpc>
              <a:spcBef>
                <a:spcPts val="0"/>
              </a:spcBef>
              <a:spcAft>
                <a:spcPts val="0"/>
              </a:spcAft>
              <a:buClr>
                <a:srgbClr val="000000"/>
              </a:buClr>
              <a:buSzPts val="900"/>
              <a:buFont typeface="Helvetica Neue Light"/>
              <a:buNone/>
              <a:defRPr sz="900"/>
            </a:lvl1pPr>
            <a:lvl2pPr marL="0" lvl="1" indent="0" algn="ctr">
              <a:lnSpc>
                <a:spcPct val="100000"/>
              </a:lnSpc>
              <a:spcBef>
                <a:spcPts val="0"/>
              </a:spcBef>
              <a:spcAft>
                <a:spcPts val="0"/>
              </a:spcAft>
              <a:buClr>
                <a:srgbClr val="000000"/>
              </a:buClr>
              <a:buSzPts val="900"/>
              <a:buFont typeface="Helvetica Neue Light"/>
              <a:buNone/>
              <a:defRPr sz="900"/>
            </a:lvl2pPr>
            <a:lvl3pPr marL="0" lvl="2" indent="0" algn="ctr">
              <a:lnSpc>
                <a:spcPct val="100000"/>
              </a:lnSpc>
              <a:spcBef>
                <a:spcPts val="0"/>
              </a:spcBef>
              <a:spcAft>
                <a:spcPts val="0"/>
              </a:spcAft>
              <a:buClr>
                <a:srgbClr val="000000"/>
              </a:buClr>
              <a:buSzPts val="900"/>
              <a:buFont typeface="Helvetica Neue Light"/>
              <a:buNone/>
              <a:defRPr sz="900"/>
            </a:lvl3pPr>
            <a:lvl4pPr marL="0" lvl="3" indent="0" algn="ctr">
              <a:lnSpc>
                <a:spcPct val="100000"/>
              </a:lnSpc>
              <a:spcBef>
                <a:spcPts val="0"/>
              </a:spcBef>
              <a:spcAft>
                <a:spcPts val="0"/>
              </a:spcAft>
              <a:buClr>
                <a:srgbClr val="000000"/>
              </a:buClr>
              <a:buSzPts val="900"/>
              <a:buFont typeface="Helvetica Neue Light"/>
              <a:buNone/>
              <a:defRPr sz="900"/>
            </a:lvl4pPr>
            <a:lvl5pPr marL="0" lvl="4" indent="0" algn="ctr">
              <a:lnSpc>
                <a:spcPct val="100000"/>
              </a:lnSpc>
              <a:spcBef>
                <a:spcPts val="0"/>
              </a:spcBef>
              <a:spcAft>
                <a:spcPts val="0"/>
              </a:spcAft>
              <a:buClr>
                <a:srgbClr val="000000"/>
              </a:buClr>
              <a:buSzPts val="900"/>
              <a:buFont typeface="Helvetica Neue Light"/>
              <a:buNone/>
              <a:defRPr sz="900"/>
            </a:lvl5pPr>
            <a:lvl6pPr marL="0" lvl="5" indent="0" algn="ctr">
              <a:lnSpc>
                <a:spcPct val="100000"/>
              </a:lnSpc>
              <a:spcBef>
                <a:spcPts val="0"/>
              </a:spcBef>
              <a:spcAft>
                <a:spcPts val="0"/>
              </a:spcAft>
              <a:buClr>
                <a:srgbClr val="000000"/>
              </a:buClr>
              <a:buSzPts val="900"/>
              <a:buFont typeface="Helvetica Neue Light"/>
              <a:buNone/>
              <a:defRPr sz="900"/>
            </a:lvl6pPr>
            <a:lvl7pPr marL="0" lvl="6" indent="0" algn="ctr">
              <a:lnSpc>
                <a:spcPct val="100000"/>
              </a:lnSpc>
              <a:spcBef>
                <a:spcPts val="0"/>
              </a:spcBef>
              <a:spcAft>
                <a:spcPts val="0"/>
              </a:spcAft>
              <a:buClr>
                <a:srgbClr val="000000"/>
              </a:buClr>
              <a:buSzPts val="900"/>
              <a:buFont typeface="Helvetica Neue Light"/>
              <a:buNone/>
              <a:defRPr sz="900"/>
            </a:lvl7pPr>
            <a:lvl8pPr marL="0" lvl="7" indent="0" algn="ctr">
              <a:lnSpc>
                <a:spcPct val="100000"/>
              </a:lnSpc>
              <a:spcBef>
                <a:spcPts val="0"/>
              </a:spcBef>
              <a:spcAft>
                <a:spcPts val="0"/>
              </a:spcAft>
              <a:buClr>
                <a:srgbClr val="000000"/>
              </a:buClr>
              <a:buSzPts val="900"/>
              <a:buFont typeface="Helvetica Neue Light"/>
              <a:buNone/>
              <a:defRPr sz="900"/>
            </a:lvl8pPr>
            <a:lvl9pPr marL="0" lvl="8" indent="0" algn="ctr">
              <a:lnSpc>
                <a:spcPct val="100000"/>
              </a:lnSpc>
              <a:spcBef>
                <a:spcPts val="0"/>
              </a:spcBef>
              <a:spcAft>
                <a:spcPts val="0"/>
              </a:spcAft>
              <a:buClr>
                <a:srgbClr val="000000"/>
              </a:buClr>
              <a:buSzPts val="900"/>
              <a:buFont typeface="Helvetica Neue Light"/>
              <a:buNone/>
              <a:defRPr sz="9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645295" y="234404"/>
            <a:ext cx="5853410" cy="1138535"/>
          </a:xfrm>
          <a:prstGeom prst="rect">
            <a:avLst/>
          </a:prstGeom>
          <a:noFill/>
          <a:ln>
            <a:noFill/>
          </a:ln>
        </p:spPr>
        <p:txBody>
          <a:bodyPr spcFirstLastPara="1" wrap="square" lIns="26775" tIns="26775" rIns="26775" bIns="26775" anchor="ctr" anchorCtr="0">
            <a:noAutofit/>
          </a:bodyPr>
          <a:lstStyle>
            <a:lvl1pPr marR="0" lvl="0"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42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2" name="Google Shape;52;p13"/>
          <p:cNvSpPr txBox="1">
            <a:spLocks noGrp="1"/>
          </p:cNvSpPr>
          <p:nvPr>
            <p:ph type="body" idx="1"/>
          </p:nvPr>
        </p:nvSpPr>
        <p:spPr>
          <a:xfrm>
            <a:off x="1645295" y="1372939"/>
            <a:ext cx="5853410" cy="3315147"/>
          </a:xfrm>
          <a:prstGeom prst="rect">
            <a:avLst/>
          </a:prstGeom>
          <a:noFill/>
          <a:ln>
            <a:noFill/>
          </a:ln>
        </p:spPr>
        <p:txBody>
          <a:bodyPr spcFirstLastPara="1" wrap="square" lIns="26775" tIns="26775" rIns="26775" bIns="26775" anchor="ctr" anchorCtr="0">
            <a:noAutofit/>
          </a:bodyPr>
          <a:lstStyle>
            <a:lvl1pPr marL="457200" marR="0" lvl="0"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1pPr>
            <a:lvl2pPr marL="914400" marR="0" lvl="1"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2pPr>
            <a:lvl3pPr marL="1371600" marR="0" lvl="2"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3pPr>
            <a:lvl4pPr marL="1828800" marR="0" lvl="3"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4pPr>
            <a:lvl5pPr marL="2286000" marR="0" lvl="4"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5pPr>
            <a:lvl6pPr marL="2743200" marR="0" lvl="5"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6pPr>
            <a:lvl7pPr marL="3200400" marR="0" lvl="6"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7pPr>
            <a:lvl8pPr marL="3657600" marR="0" lvl="7"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8pPr>
            <a:lvl9pPr marL="4114800" marR="0" lvl="8" indent="-317500" algn="l" rtl="0">
              <a:lnSpc>
                <a:spcPct val="100000"/>
              </a:lnSpc>
              <a:spcBef>
                <a:spcPts val="2200"/>
              </a:spcBef>
              <a:spcAft>
                <a:spcPts val="0"/>
              </a:spcAft>
              <a:buClr>
                <a:srgbClr val="000000"/>
              </a:buClr>
              <a:buSzPts val="1400"/>
              <a:buFont typeface="Helvetica Neue Light"/>
              <a:buChar char="•"/>
              <a:defRPr sz="19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53" name="Google Shape;53;p13"/>
          <p:cNvSpPr txBox="1">
            <a:spLocks noGrp="1"/>
          </p:cNvSpPr>
          <p:nvPr>
            <p:ph type="sldNum" idx="12"/>
          </p:nvPr>
        </p:nvSpPr>
        <p:spPr>
          <a:xfrm>
            <a:off x="4475930" y="4878958"/>
            <a:ext cx="185442" cy="191691"/>
          </a:xfrm>
          <a:prstGeom prst="rect">
            <a:avLst/>
          </a:prstGeom>
          <a:noFill/>
          <a:ln>
            <a:noFill/>
          </a:ln>
        </p:spPr>
        <p:txBody>
          <a:bodyPr spcFirstLastPara="1" wrap="square" lIns="26775" tIns="26775" rIns="26775" bIns="26775" anchor="t" anchorCtr="0">
            <a:noAutofit/>
          </a:bodyPr>
          <a:lstStyle>
            <a:lvl1pPr marL="0" marR="0" lvl="0"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balancesmb.com/elements-of-a-smart-business-goal-2951530"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marketingland.com/whats-big-idea-3-fundamentals-successful-digital-creative-153747"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aryvaynerchuk.com/the-garyvee-content-strategy-how-to-grow-and-distribute-your-brands-social-media-content/"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ctrTitle" idx="4294967295"/>
          </p:nvPr>
        </p:nvSpPr>
        <p:spPr>
          <a:xfrm>
            <a:off x="-4793" y="708"/>
            <a:ext cx="9153585" cy="5161133"/>
          </a:xfrm>
          <a:prstGeom prst="rect">
            <a:avLst/>
          </a:prstGeom>
          <a:solidFill>
            <a:srgbClr val="005E68"/>
          </a:solid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pic>
        <p:nvPicPr>
          <p:cNvPr id="128" name="Google Shape;128;p29" descr="NMDL - Final.png"/>
          <p:cNvPicPr preferRelativeResize="0"/>
          <p:nvPr/>
        </p:nvPicPr>
        <p:blipFill rotWithShape="1">
          <a:blip r:embed="rId3">
            <a:alphaModFix/>
          </a:blip>
          <a:srcRect/>
          <a:stretch/>
        </p:blipFill>
        <p:spPr>
          <a:xfrm>
            <a:off x="657086" y="3242366"/>
            <a:ext cx="913557" cy="923866"/>
          </a:xfrm>
          <a:prstGeom prst="rect">
            <a:avLst/>
          </a:prstGeom>
          <a:noFill/>
          <a:ln>
            <a:noFill/>
          </a:ln>
        </p:spPr>
      </p:pic>
      <p:sp>
        <p:nvSpPr>
          <p:cNvPr id="129" name="Google Shape;129;p29"/>
          <p:cNvSpPr txBox="1"/>
          <p:nvPr/>
        </p:nvSpPr>
        <p:spPr>
          <a:xfrm>
            <a:off x="1929943" y="2970457"/>
            <a:ext cx="2607600" cy="10728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DCDEE0"/>
              </a:buClr>
              <a:buSzPts val="600"/>
              <a:buFont typeface="Arial"/>
              <a:buNone/>
            </a:pPr>
            <a:r>
              <a:rPr lang="en" sz="600" b="1" i="0" u="none" strike="noStrike" cap="none">
                <a:solidFill>
                  <a:srgbClr val="DCDEE0"/>
                </a:solidFill>
                <a:latin typeface="Arial"/>
                <a:ea typeface="Arial"/>
                <a:cs typeface="Arial"/>
                <a:sym typeface="Arial"/>
              </a:rPr>
              <a:t>NEW MEDIA DRIVERS LICENSE</a:t>
            </a:r>
            <a:endParaRPr sz="500"/>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a:p>
            <a:pPr marL="0" marR="0" lvl="0" indent="0" algn="l" rtl="0">
              <a:lnSpc>
                <a:spcPct val="100000"/>
              </a:lnSpc>
              <a:spcBef>
                <a:spcPts val="0"/>
              </a:spcBef>
              <a:spcAft>
                <a:spcPts val="0"/>
              </a:spcAft>
              <a:buClr>
                <a:srgbClr val="DCDEE0"/>
              </a:buClr>
              <a:buSzPts val="600"/>
              <a:buFont typeface="Arial"/>
              <a:buNone/>
            </a:pPr>
            <a:endParaRPr sz="600" b="1" i="0" u="none" strike="noStrike" cap="none">
              <a:solidFill>
                <a:srgbClr val="DCDEE0"/>
              </a:solidFill>
              <a:latin typeface="Arial"/>
              <a:ea typeface="Arial"/>
              <a:cs typeface="Arial"/>
              <a:sym typeface="Arial"/>
            </a:endParaRPr>
          </a:p>
        </p:txBody>
      </p:sp>
      <p:sp>
        <p:nvSpPr>
          <p:cNvPr id="130" name="Google Shape;130;p29"/>
          <p:cNvSpPr txBox="1"/>
          <p:nvPr/>
        </p:nvSpPr>
        <p:spPr>
          <a:xfrm>
            <a:off x="1855978" y="3403025"/>
            <a:ext cx="6958200" cy="763200"/>
          </a:xfrm>
          <a:prstGeom prst="rect">
            <a:avLst/>
          </a:prstGeom>
          <a:noFill/>
          <a:ln>
            <a:noFill/>
          </a:ln>
        </p:spPr>
        <p:txBody>
          <a:bodyPr spcFirstLastPara="1" wrap="square" lIns="26775" tIns="26775" rIns="26775" bIns="26775" anchor="ctr" anchorCtr="0">
            <a:noAutofit/>
          </a:bodyPr>
          <a:lstStyle/>
          <a:p>
            <a:pPr marL="0" marR="0" lvl="0" indent="0" algn="l" rtl="0">
              <a:lnSpc>
                <a:spcPct val="100000"/>
              </a:lnSpc>
              <a:spcBef>
                <a:spcPts val="0"/>
              </a:spcBef>
              <a:spcAft>
                <a:spcPts val="0"/>
              </a:spcAft>
              <a:buClr>
                <a:srgbClr val="FFFFFF"/>
              </a:buClr>
              <a:buSzPts val="4700"/>
              <a:buFont typeface="Arial"/>
              <a:buNone/>
            </a:pPr>
            <a:r>
              <a:rPr lang="en" sz="4700">
                <a:solidFill>
                  <a:srgbClr val="FFFFFF"/>
                </a:solidFill>
              </a:rPr>
              <a:t>Digital Strategy</a:t>
            </a:r>
            <a:r>
              <a:rPr lang="en" sz="4700" b="0" i="0" u="none" strike="noStrike" cap="none">
                <a:solidFill>
                  <a:srgbClr val="FFFFFF"/>
                </a:solidFill>
                <a:latin typeface="Arial"/>
                <a:ea typeface="Arial"/>
                <a:cs typeface="Arial"/>
                <a:sym typeface="Arial"/>
              </a:rPr>
              <a:t> Workbook</a:t>
            </a:r>
            <a:endParaRPr sz="500"/>
          </a:p>
        </p:txBody>
      </p:sp>
      <p:cxnSp>
        <p:nvCxnSpPr>
          <p:cNvPr id="131" name="Google Shape;131;p29"/>
          <p:cNvCxnSpPr/>
          <p:nvPr/>
        </p:nvCxnSpPr>
        <p:spPr>
          <a:xfrm rot="10800000" flipH="1">
            <a:off x="1670441" y="3355828"/>
            <a:ext cx="0" cy="687416"/>
          </a:xfrm>
          <a:prstGeom prst="straightConnector1">
            <a:avLst/>
          </a:prstGeom>
          <a:noFill/>
          <a:ln w="25400" cap="flat" cmpd="sng">
            <a:solidFill>
              <a:srgbClr val="FFFFFF"/>
            </a:solidFill>
            <a:prstDash val="solid"/>
            <a:miter lim="4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0"/>
          <p:cNvSpPr txBox="1"/>
          <p:nvPr/>
        </p:nvSpPr>
        <p:spPr>
          <a:xfrm>
            <a:off x="309682" y="183273"/>
            <a:ext cx="8711566" cy="325041"/>
          </a:xfrm>
          <a:prstGeom prst="rect">
            <a:avLst/>
          </a:prstGeom>
          <a:noFill/>
          <a:ln>
            <a:noFill/>
          </a:ln>
        </p:spPr>
        <p:txBody>
          <a:bodyPr spcFirstLastPara="1" wrap="square" lIns="26775" tIns="26775" rIns="26775" bIns="26775" anchor="t" anchorCtr="0">
            <a:noAutofit/>
          </a:bodyPr>
          <a:lstStyle/>
          <a:p>
            <a:pPr marL="0" marR="0" lvl="0" indent="0" algn="ctr" rtl="0">
              <a:lnSpc>
                <a:spcPct val="130000"/>
              </a:lnSpc>
              <a:spcBef>
                <a:spcPts val="0"/>
              </a:spcBef>
              <a:spcAft>
                <a:spcPts val="0"/>
              </a:spcAft>
              <a:buClr>
                <a:srgbClr val="000000"/>
              </a:buClr>
              <a:buSzPts val="1600"/>
              <a:buFont typeface="Open Sans"/>
              <a:buNone/>
            </a:pPr>
            <a:r>
              <a:rPr lang="en" sz="1600">
                <a:latin typeface="Open Sans"/>
                <a:ea typeface="Open Sans"/>
                <a:cs typeface="Open Sans"/>
                <a:sym typeface="Open Sans"/>
              </a:rPr>
              <a:t>Elements of a digital strategy</a:t>
            </a:r>
            <a:endParaRPr sz="500"/>
          </a:p>
        </p:txBody>
      </p:sp>
      <p:pic>
        <p:nvPicPr>
          <p:cNvPr id="137" name="Google Shape;137;p30"/>
          <p:cNvPicPr preferRelativeResize="0"/>
          <p:nvPr/>
        </p:nvPicPr>
        <p:blipFill>
          <a:blip r:embed="rId3">
            <a:alphaModFix/>
          </a:blip>
          <a:stretch>
            <a:fillRect/>
          </a:stretch>
        </p:blipFill>
        <p:spPr>
          <a:xfrm>
            <a:off x="2485525" y="617239"/>
            <a:ext cx="4325357" cy="43303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1"/>
          <p:cNvSpPr txBox="1"/>
          <p:nvPr/>
        </p:nvSpPr>
        <p:spPr>
          <a:xfrm>
            <a:off x="765260" y="244981"/>
            <a:ext cx="8110132" cy="978932"/>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 are the campaign objectives?</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You must first identify what you’re trying accomplish. These should be written as </a:t>
            </a:r>
            <a:r>
              <a:rPr lang="en" sz="900" u="sng" dirty="0">
                <a:solidFill>
                  <a:srgbClr val="53585F"/>
                </a:solidFill>
                <a:latin typeface="Open Sans"/>
                <a:ea typeface="Open Sans"/>
                <a:cs typeface="Open Sans"/>
                <a:sym typeface="Open Sans"/>
                <a:hlinkClick r:id="rId3"/>
              </a:rPr>
              <a:t>SMART objectives</a:t>
            </a:r>
            <a:r>
              <a:rPr lang="en" sz="900" dirty="0">
                <a:latin typeface="Open Sans"/>
                <a:ea typeface="Open Sans"/>
                <a:cs typeface="Open Sans"/>
                <a:sym typeface="Open Sans"/>
              </a:rPr>
              <a:t>, i.e. Specific, Measurable, Actionable, Relevant and Time bound.  Identify one primary objective and two secondary. Make sure the written objectives include all aspects of the SMART structure.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143" name="Google Shape;143;p31"/>
          <p:cNvGraphicFramePr/>
          <p:nvPr>
            <p:extLst>
              <p:ext uri="{D42A27DB-BD31-4B8C-83A1-F6EECF244321}">
                <p14:modId xmlns:p14="http://schemas.microsoft.com/office/powerpoint/2010/main" val="3666703546"/>
              </p:ext>
            </p:extLst>
          </p:nvPr>
        </p:nvGraphicFramePr>
        <p:xfrm>
          <a:off x="814179" y="1325796"/>
          <a:ext cx="8012275" cy="2501175"/>
        </p:xfrm>
        <a:graphic>
          <a:graphicData uri="http://schemas.openxmlformats.org/drawingml/2006/table">
            <a:tbl>
              <a:tblPr>
                <a:noFill/>
                <a:tableStyleId>{9BC46A9B-4523-49CD-8F83-F090B56A4A2A}</a:tableStyleId>
              </a:tblPr>
              <a:tblGrid>
                <a:gridCol w="1077400">
                  <a:extLst>
                    <a:ext uri="{9D8B030D-6E8A-4147-A177-3AD203B41FA5}">
                      <a16:colId xmlns:a16="http://schemas.microsoft.com/office/drawing/2014/main" val="20000"/>
                    </a:ext>
                  </a:extLst>
                </a:gridCol>
                <a:gridCol w="6934875">
                  <a:extLst>
                    <a:ext uri="{9D8B030D-6E8A-4147-A177-3AD203B41FA5}">
                      <a16:colId xmlns:a16="http://schemas.microsoft.com/office/drawing/2014/main" val="20001"/>
                    </a:ext>
                  </a:extLst>
                </a:gridCol>
              </a:tblGrid>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Primary Objective</a:t>
                      </a:r>
                      <a:endParaRPr lang="en-US" sz="800" b="1" dirty="0"/>
                    </a:p>
                  </a:txBody>
                  <a:tcPr marL="19050" marR="19050" marT="19050" marB="19050" anchor="ctr">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err="1">
                          <a:latin typeface="+mj-lt"/>
                          <a:ea typeface="Open Sans"/>
                          <a:cs typeface="Open Sans"/>
                          <a:sym typeface="Open Sans"/>
                        </a:rPr>
                        <a:t>Increse</a:t>
                      </a:r>
                      <a:r>
                        <a:rPr lang="en-US" sz="1200" u="none" strike="noStrike" cap="none" dirty="0">
                          <a:latin typeface="+mj-lt"/>
                          <a:ea typeface="Open Sans"/>
                          <a:cs typeface="Open Sans"/>
                          <a:sym typeface="Open Sans"/>
                        </a:rPr>
                        <a:t> Followers on social media by 50% within a year</a:t>
                      </a:r>
                      <a:endParaRPr sz="1200" u="none" strike="noStrike" cap="none" dirty="0">
                        <a:latin typeface="+mj-lt"/>
                        <a:ea typeface="Open Sans"/>
                        <a:cs typeface="Open Sans"/>
                        <a:sym typeface="Open Sans"/>
                      </a:endParaRPr>
                    </a:p>
                  </a:txBody>
                  <a:tcPr marL="19050" marR="19050" marT="19050" marB="19050" anchor="ctr">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0"/>
                  </a:ext>
                </a:extLst>
              </a:tr>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Secondary Objective</a:t>
                      </a:r>
                      <a:endParaRPr sz="800" b="1"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a:latin typeface="+mj-lt"/>
                          <a:ea typeface="Open Sans"/>
                          <a:cs typeface="Open Sans"/>
                          <a:sym typeface="Open Sans"/>
                        </a:rPr>
                        <a:t>Increase our websites visitor by 40% in a year</a:t>
                      </a:r>
                      <a:endParaRPr sz="1200" u="none" strike="noStrike" cap="none" dirty="0">
                        <a:latin typeface="+mj-lt"/>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833725">
                <a:tc>
                  <a:txBody>
                    <a:bodyPr/>
                    <a:lstStyle/>
                    <a:p>
                      <a:pPr marL="0" marR="0" lvl="0" indent="0" algn="l" rtl="0">
                        <a:lnSpc>
                          <a:spcPct val="100000"/>
                        </a:lnSpc>
                        <a:spcBef>
                          <a:spcPts val="0"/>
                        </a:spcBef>
                        <a:spcAft>
                          <a:spcPts val="0"/>
                        </a:spcAft>
                        <a:buClr>
                          <a:schemeClr val="dk1"/>
                        </a:buClr>
                        <a:buSzPts val="700"/>
                        <a:buFont typeface="Open Sans"/>
                        <a:buNone/>
                      </a:pPr>
                      <a:r>
                        <a:rPr lang="en" sz="800" b="1" dirty="0">
                          <a:latin typeface="Open Sans"/>
                          <a:ea typeface="Open Sans"/>
                          <a:cs typeface="Open Sans"/>
                          <a:sym typeface="Open Sans"/>
                        </a:rPr>
                        <a:t>Secondary Objective</a:t>
                      </a:r>
                      <a:endParaRPr sz="800" b="1" dirty="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endParaRPr lang="en-US" sz="1200" u="none" strike="noStrike" cap="none" dirty="0">
                        <a:latin typeface="+mj-lt"/>
                        <a:ea typeface="Open Sans"/>
                        <a:cs typeface="Open Sans"/>
                        <a:sym typeface="Open Sans"/>
                      </a:endParaRPr>
                    </a:p>
                    <a:p>
                      <a:pPr marL="0" marR="0" lvl="0" indent="0" algn="l" rtl="0">
                        <a:lnSpc>
                          <a:spcPct val="100000"/>
                        </a:lnSpc>
                        <a:spcBef>
                          <a:spcPts val="0"/>
                        </a:spcBef>
                        <a:spcAft>
                          <a:spcPts val="0"/>
                        </a:spcAft>
                        <a:buClr>
                          <a:schemeClr val="dk1"/>
                        </a:buClr>
                        <a:buSzPts val="700"/>
                        <a:buFont typeface="Open Sans"/>
                        <a:buNone/>
                      </a:pPr>
                      <a:r>
                        <a:rPr lang="en-US" sz="1200" u="none" strike="noStrike" cap="none" dirty="0">
                          <a:latin typeface="+mj-lt"/>
                          <a:ea typeface="Open Sans"/>
                          <a:cs typeface="Open Sans"/>
                          <a:sym typeface="Open Sans"/>
                        </a:rPr>
                        <a:t>Increase customers who buy our food by 30% within a year</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2"/>
          <p:cNvSpPr txBox="1"/>
          <p:nvPr/>
        </p:nvSpPr>
        <p:spPr>
          <a:xfrm>
            <a:off x="765260" y="244981"/>
            <a:ext cx="8110200" cy="978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How will you measure success?</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Every objective needs one or more key performance indicators to measure success. These are the metrics used to track campaign performance. For each objective, identify one or more KPI.</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149" name="Google Shape;149;p32"/>
          <p:cNvGraphicFramePr/>
          <p:nvPr>
            <p:extLst>
              <p:ext uri="{D42A27DB-BD31-4B8C-83A1-F6EECF244321}">
                <p14:modId xmlns:p14="http://schemas.microsoft.com/office/powerpoint/2010/main" val="582550809"/>
              </p:ext>
            </p:extLst>
          </p:nvPr>
        </p:nvGraphicFramePr>
        <p:xfrm>
          <a:off x="810163" y="1169110"/>
          <a:ext cx="8020375" cy="3773798"/>
        </p:xfrm>
        <a:graphic>
          <a:graphicData uri="http://schemas.openxmlformats.org/drawingml/2006/table">
            <a:tbl>
              <a:tblPr>
                <a:noFill/>
                <a:tableStyleId>{0E247C82-6133-4F21-9C1C-B46B67A4EAC3}</a:tableStyleId>
              </a:tblPr>
              <a:tblGrid>
                <a:gridCol w="4312300">
                  <a:extLst>
                    <a:ext uri="{9D8B030D-6E8A-4147-A177-3AD203B41FA5}">
                      <a16:colId xmlns:a16="http://schemas.microsoft.com/office/drawing/2014/main" val="20000"/>
                    </a:ext>
                  </a:extLst>
                </a:gridCol>
                <a:gridCol w="3708075">
                  <a:extLst>
                    <a:ext uri="{9D8B030D-6E8A-4147-A177-3AD203B41FA5}">
                      <a16:colId xmlns:a16="http://schemas.microsoft.com/office/drawing/2014/main" val="20001"/>
                    </a:ext>
                  </a:extLst>
                </a:gridCol>
              </a:tblGrid>
              <a:tr h="468250">
                <a:tc>
                  <a:txBody>
                    <a:bodyPr/>
                    <a:lstStyle/>
                    <a:p>
                      <a:pPr marL="0" lvl="0" indent="0" algn="l" rtl="0">
                        <a:lnSpc>
                          <a:spcPct val="115000"/>
                        </a:lnSpc>
                        <a:spcBef>
                          <a:spcPts val="0"/>
                        </a:spcBef>
                        <a:spcAft>
                          <a:spcPts val="0"/>
                        </a:spcAft>
                        <a:buNone/>
                      </a:pPr>
                      <a:r>
                        <a:rPr lang="en" sz="1200">
                          <a:solidFill>
                            <a:srgbClr val="FFFFFF"/>
                          </a:solidFill>
                          <a:latin typeface="Open Sans"/>
                          <a:ea typeface="Open Sans"/>
                          <a:cs typeface="Open Sans"/>
                          <a:sym typeface="Open Sans"/>
                        </a:rPr>
                        <a:t>Objective</a:t>
                      </a:r>
                      <a:endParaRPr sz="12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200" dirty="0">
                          <a:solidFill>
                            <a:srgbClr val="FFFFFF"/>
                          </a:solidFill>
                          <a:latin typeface="Open Sans"/>
                          <a:ea typeface="Open Sans"/>
                          <a:cs typeface="Open Sans"/>
                          <a:sym typeface="Open Sans"/>
                        </a:rPr>
                        <a:t>Key Performance Indicator</a:t>
                      </a:r>
                      <a:endParaRPr sz="1200" dirty="0">
                        <a:solidFill>
                          <a:srgbClr val="FFFFFF"/>
                        </a:solidFill>
                        <a:latin typeface="Open Sans"/>
                        <a:ea typeface="Open Sans"/>
                        <a:cs typeface="Open Sans"/>
                        <a:sym typeface="Open Sans"/>
                      </a:endParaRPr>
                    </a:p>
                  </a:txBody>
                  <a:tcPr marL="142875" marR="142875" marT="142875" marB="142875">
                    <a:solidFill>
                      <a:srgbClr val="005E68"/>
                    </a:solidFill>
                  </a:tcPr>
                </a:tc>
                <a:extLst>
                  <a:ext uri="{0D108BD9-81ED-4DB2-BD59-A6C34878D82A}">
                    <a16:rowId xmlns:a16="http://schemas.microsoft.com/office/drawing/2014/main" val="10000"/>
                  </a:ext>
                </a:extLst>
              </a:tr>
              <a:tr h="405200">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What objective does this relate to?</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can you measure performance towards this objective?</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extLst>
                  <a:ext uri="{0D108BD9-81ED-4DB2-BD59-A6C34878D82A}">
                    <a16:rowId xmlns:a16="http://schemas.microsoft.com/office/drawing/2014/main" val="10001"/>
                  </a:ext>
                </a:extLst>
              </a:tr>
              <a:tr h="43095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err="1">
                          <a:solidFill>
                            <a:srgbClr val="000000"/>
                          </a:solidFill>
                          <a:latin typeface="Arial"/>
                          <a:ea typeface="Open Sans"/>
                          <a:cs typeface="Open Sans"/>
                          <a:sym typeface="Open Sans"/>
                        </a:rPr>
                        <a:t>Increse</a:t>
                      </a:r>
                      <a:r>
                        <a:rPr lang="en-US" sz="1000" b="0" i="0" u="none" strike="noStrike" cap="none" dirty="0">
                          <a:solidFill>
                            <a:srgbClr val="000000"/>
                          </a:solidFill>
                          <a:latin typeface="Arial"/>
                          <a:ea typeface="Open Sans"/>
                          <a:cs typeface="Open Sans"/>
                          <a:sym typeface="Open Sans"/>
                        </a:rPr>
                        <a:t> Followers on social media platform by 50% within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followers you have on your social media compare to last month</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5605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a:solidFill>
                            <a:srgbClr val="000000"/>
                          </a:solidFill>
                          <a:latin typeface="Arial"/>
                          <a:ea typeface="Open Sans"/>
                          <a:cs typeface="Open Sans"/>
                          <a:sym typeface="Open Sans"/>
                        </a:rPr>
                        <a:t>Increase our websites visitor by 40% 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people visit your website in a month</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20700">
                <a:tc>
                  <a:txBody>
                    <a:bodyPr/>
                    <a:lstStyle/>
                    <a:p>
                      <a:pPr marL="0" marR="0" lvl="0" indent="0" algn="l" rtl="0">
                        <a:lnSpc>
                          <a:spcPct val="100000"/>
                        </a:lnSpc>
                        <a:spcBef>
                          <a:spcPts val="0"/>
                        </a:spcBef>
                        <a:spcAft>
                          <a:spcPts val="0"/>
                        </a:spcAft>
                        <a:buClr>
                          <a:schemeClr val="dk1"/>
                        </a:buClr>
                        <a:buSzPts val="700"/>
                        <a:buFont typeface="Open Sans"/>
                        <a:buNone/>
                      </a:pPr>
                      <a:r>
                        <a:rPr lang="en-US" sz="1000" b="0" i="0" u="none" strike="noStrike" cap="none" dirty="0">
                          <a:solidFill>
                            <a:srgbClr val="000000"/>
                          </a:solidFill>
                          <a:latin typeface="Arial"/>
                          <a:ea typeface="Open Sans"/>
                          <a:cs typeface="Open Sans"/>
                          <a:sym typeface="Open Sans"/>
                        </a:rPr>
                        <a:t>Increase customers who buy our food by 30% within a year</a:t>
                      </a: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many people order food from your restaurant per month (either online or not)</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78325">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endParaRPr>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630325">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cap="flat" cmpd="sng">
                      <a:solidFill>
                        <a:srgbClr val="000000"/>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endParaRPr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3"/>
          <p:cNvSpPr txBox="1"/>
          <p:nvPr/>
        </p:nvSpPr>
        <p:spPr>
          <a:xfrm>
            <a:off x="765260" y="244981"/>
            <a:ext cx="8110132" cy="817484"/>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What’s your “Big Idea”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Successful campaigns need a unifying theme and message that resonates with your target audience, we call this the “</a:t>
            </a:r>
            <a:r>
              <a:rPr lang="en" sz="900" u="sng" dirty="0">
                <a:solidFill>
                  <a:srgbClr val="005E68"/>
                </a:solidFill>
                <a:latin typeface="Open Sans"/>
                <a:ea typeface="Open Sans"/>
                <a:cs typeface="Open Sans"/>
                <a:sym typeface="Open Sans"/>
                <a:hlinkClick r:id="rId3"/>
              </a:rPr>
              <a:t>Big Idea</a:t>
            </a:r>
            <a:r>
              <a:rPr lang="en" sz="900" dirty="0">
                <a:latin typeface="Open Sans"/>
                <a:ea typeface="Open Sans"/>
                <a:cs typeface="Open Sans"/>
                <a:sym typeface="Open Sans"/>
              </a:rPr>
              <a:t>.” Brainstorm a list of possible big ideas for your brand, then identify the top five. Reduce that list to the top three… finally, pick the strongest idea for your campaign.</a:t>
            </a:r>
            <a:endParaRPr sz="500" dirty="0"/>
          </a:p>
        </p:txBody>
      </p:sp>
      <p:graphicFrame>
        <p:nvGraphicFramePr>
          <p:cNvPr id="155" name="Google Shape;155;p33"/>
          <p:cNvGraphicFramePr/>
          <p:nvPr>
            <p:extLst>
              <p:ext uri="{D42A27DB-BD31-4B8C-83A1-F6EECF244321}">
                <p14:modId xmlns:p14="http://schemas.microsoft.com/office/powerpoint/2010/main" val="2290560410"/>
              </p:ext>
            </p:extLst>
          </p:nvPr>
        </p:nvGraphicFramePr>
        <p:xfrm>
          <a:off x="814179" y="1325796"/>
          <a:ext cx="4170825" cy="3642800"/>
        </p:xfrm>
        <a:graphic>
          <a:graphicData uri="http://schemas.openxmlformats.org/drawingml/2006/table">
            <a:tbl>
              <a:tblPr>
                <a:noFill/>
                <a:tableStyleId>{9BC46A9B-4523-49CD-8F83-F090B56A4A2A}</a:tableStyleId>
              </a:tblPr>
              <a:tblGrid>
                <a:gridCol w="327525">
                  <a:extLst>
                    <a:ext uri="{9D8B030D-6E8A-4147-A177-3AD203B41FA5}">
                      <a16:colId xmlns:a16="http://schemas.microsoft.com/office/drawing/2014/main" val="20000"/>
                    </a:ext>
                  </a:extLst>
                </a:gridCol>
                <a:gridCol w="3843300">
                  <a:extLst>
                    <a:ext uri="{9D8B030D-6E8A-4147-A177-3AD203B41FA5}">
                      <a16:colId xmlns:a16="http://schemas.microsoft.com/office/drawing/2014/main" val="20001"/>
                    </a:ext>
                  </a:extLst>
                </a:gridCol>
              </a:tblGrid>
              <a:tr h="227675">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MAKE A LIST</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Home is where we at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Make Fried rice with real Kung Fu</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Fried rice for everyone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Here is the golden age of Fried rice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 equals the best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6</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Fry it just the way you want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7</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Time changes, Fried rice remains classic</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8</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Fight for your taste</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9</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This is what tradition tastes like </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10</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Authentic, all in it</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A little more sauce for you only</a:t>
                      </a: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227675">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15"/>
                  </a:ext>
                </a:extLst>
              </a:tr>
            </a:tbl>
          </a:graphicData>
        </a:graphic>
      </p:graphicFrame>
      <p:graphicFrame>
        <p:nvGraphicFramePr>
          <p:cNvPr id="156" name="Google Shape;156;p33"/>
          <p:cNvGraphicFramePr/>
          <p:nvPr>
            <p:extLst>
              <p:ext uri="{D42A27DB-BD31-4B8C-83A1-F6EECF244321}">
                <p14:modId xmlns:p14="http://schemas.microsoft.com/office/powerpoint/2010/main" val="19917912"/>
              </p:ext>
            </p:extLst>
          </p:nvPr>
        </p:nvGraphicFramePr>
        <p:xfrm>
          <a:off x="5243375" y="1325808"/>
          <a:ext cx="3632025" cy="1365900"/>
        </p:xfrm>
        <a:graphic>
          <a:graphicData uri="http://schemas.openxmlformats.org/drawingml/2006/table">
            <a:tbl>
              <a:tblPr>
                <a:noFill/>
                <a:tableStyleId>{9BC46A9B-4523-49CD-8F83-F090B56A4A2A}</a:tableStyleId>
              </a:tblPr>
              <a:tblGrid>
                <a:gridCol w="273750">
                  <a:extLst>
                    <a:ext uri="{9D8B030D-6E8A-4147-A177-3AD203B41FA5}">
                      <a16:colId xmlns:a16="http://schemas.microsoft.com/office/drawing/2014/main" val="20000"/>
                    </a:ext>
                  </a:extLst>
                </a:gridCol>
                <a:gridCol w="335827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a:latin typeface="Open Sans"/>
                          <a:ea typeface="Open Sans"/>
                          <a:cs typeface="Open Sans"/>
                          <a:sym typeface="Open Sans"/>
                        </a:rPr>
                        <a:t>PICK THE TOP 5</a:t>
                      </a:r>
                      <a:endParaRPr sz="50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Fried rice for everyone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Fight for your taste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Fry it just the way you want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4</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This is what tradition tastes like </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5</a:t>
                      </a:r>
                      <a:endParaRPr sz="500"/>
                    </a:p>
                  </a:txBody>
                  <a:tcPr marL="19050" marR="19050" marT="19050" marB="19050" anchor="ctr">
                    <a:lnT w="12700" cap="flat" cmpd="sng">
                      <a:solidFill>
                        <a:srgbClr val="3797C6"/>
                      </a:solidFill>
                      <a:prstDash val="solid"/>
                      <a:round/>
                      <a:headEnd type="none" w="sm" len="sm"/>
                      <a:tailEnd type="none" w="sm" len="sm"/>
                    </a:lnT>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Here is the golden age of Fried rice</a:t>
                      </a:r>
                    </a:p>
                  </a:txBody>
                  <a:tcPr marL="19050" marR="19050" marT="19050" marB="19050" anchor="ctr">
                    <a:lnT w="12700" cap="flat" cmpd="sng">
                      <a:solidFill>
                        <a:srgbClr val="3797C6"/>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graphicFrame>
        <p:nvGraphicFramePr>
          <p:cNvPr id="157" name="Google Shape;157;p33"/>
          <p:cNvGraphicFramePr/>
          <p:nvPr>
            <p:extLst>
              <p:ext uri="{D42A27DB-BD31-4B8C-83A1-F6EECF244321}">
                <p14:modId xmlns:p14="http://schemas.microsoft.com/office/powerpoint/2010/main" val="2272945190"/>
              </p:ext>
            </p:extLst>
          </p:nvPr>
        </p:nvGraphicFramePr>
        <p:xfrm>
          <a:off x="5243370" y="2919521"/>
          <a:ext cx="3632025" cy="1365900"/>
        </p:xfrm>
        <a:graphic>
          <a:graphicData uri="http://schemas.openxmlformats.org/drawingml/2006/table">
            <a:tbl>
              <a:tblPr>
                <a:noFill/>
                <a:tableStyleId>{9BC46A9B-4523-49CD-8F83-F090B56A4A2A}</a:tableStyleId>
              </a:tblPr>
              <a:tblGrid>
                <a:gridCol w="273750">
                  <a:extLst>
                    <a:ext uri="{9D8B030D-6E8A-4147-A177-3AD203B41FA5}">
                      <a16:colId xmlns:a16="http://schemas.microsoft.com/office/drawing/2014/main" val="20000"/>
                    </a:ext>
                  </a:extLst>
                </a:gridCol>
                <a:gridCol w="3358275">
                  <a:extLst>
                    <a:ext uri="{9D8B030D-6E8A-4147-A177-3AD203B41FA5}">
                      <a16:colId xmlns:a16="http://schemas.microsoft.com/office/drawing/2014/main" val="20001"/>
                    </a:ext>
                  </a:extLst>
                </a:gridCol>
              </a:tblGrid>
              <a:tr h="227650">
                <a:tc gridSpan="2">
                  <a:txBody>
                    <a:bodyPr/>
                    <a:lstStyle/>
                    <a:p>
                      <a:pPr marL="0" marR="0" lvl="0" indent="0" algn="l" rtl="0">
                        <a:lnSpc>
                          <a:spcPct val="100000"/>
                        </a:lnSpc>
                        <a:spcBef>
                          <a:spcPts val="0"/>
                        </a:spcBef>
                        <a:spcAft>
                          <a:spcPts val="0"/>
                        </a:spcAft>
                        <a:buClr>
                          <a:schemeClr val="dk1"/>
                        </a:buClr>
                        <a:buSzPts val="700"/>
                        <a:buFont typeface="Open Sans"/>
                        <a:buNone/>
                      </a:pPr>
                      <a:r>
                        <a:rPr lang="en" sz="700" b="1" u="none" strike="noStrike" cap="none" dirty="0">
                          <a:latin typeface="Open Sans"/>
                          <a:ea typeface="Open Sans"/>
                          <a:cs typeface="Open Sans"/>
                          <a:sym typeface="Open Sans"/>
                        </a:rPr>
                        <a:t>REDUCE TO THE TOP 3</a:t>
                      </a:r>
                      <a:endParaRPr sz="500" dirty="0"/>
                    </a:p>
                  </a:txBody>
                  <a:tcPr marL="19050" marR="19050" marT="19050" marB="19050" anchor="ctr">
                    <a:lnB w="12700" cap="flat" cmpd="sng">
                      <a:solidFill>
                        <a:srgbClr val="3797C6"/>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1</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r>
                        <a:rPr lang="en-US" sz="700" u="none" strike="noStrike" cap="none" dirty="0">
                          <a:latin typeface="Open Sans"/>
                          <a:ea typeface="Open Sans"/>
                          <a:cs typeface="Open Sans"/>
                          <a:sym typeface="Open Sans"/>
                        </a:rPr>
                        <a:t>Fight for your taste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2</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Here is the golden age of Fried rice</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r>
                        <a:rPr lang="en" sz="700" u="none" strike="noStrike" cap="none">
                          <a:latin typeface="Open Sans"/>
                          <a:ea typeface="Open Sans"/>
                          <a:cs typeface="Open Sans"/>
                          <a:sym typeface="Open Sans"/>
                        </a:rPr>
                        <a:t>3</a:t>
                      </a:r>
                      <a:endParaRPr sz="500"/>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700"/>
                        <a:buFont typeface="Open Sans"/>
                        <a:buNone/>
                        <a:tabLst/>
                        <a:defRPr/>
                      </a:pPr>
                      <a:r>
                        <a:rPr lang="en-US" sz="700" u="none" strike="noStrike" cap="none" dirty="0">
                          <a:latin typeface="Open Sans"/>
                          <a:ea typeface="Open Sans"/>
                          <a:cs typeface="Open Sans"/>
                          <a:sym typeface="Open Sans"/>
                        </a:rPr>
                        <a:t>Authentic equals the best</a:t>
                      </a:r>
                    </a:p>
                  </a:txBody>
                  <a:tcPr marL="19050" marR="19050" marT="19050" marB="19050" anchor="ct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12700" cap="flat" cmpd="sng">
                      <a:solidFill>
                        <a:srgbClr val="3797C6"/>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27650">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700"/>
                        <a:buFont typeface="Open Sans"/>
                        <a:buNone/>
                      </a:pPr>
                      <a:endParaRPr sz="700" u="none" strike="noStrike" cap="none" dirty="0">
                        <a:latin typeface="Open Sans"/>
                        <a:ea typeface="Open Sans"/>
                        <a:cs typeface="Open Sans"/>
                        <a:sym typeface="Open Sans"/>
                      </a:endParaRPr>
                    </a:p>
                  </a:txBody>
                  <a:tcPr marL="19050" marR="19050" marT="19050" marB="19050" anchor="ct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aphicFrame>
        <p:nvGraphicFramePr>
          <p:cNvPr id="162" name="Google Shape;162;p33"/>
          <p:cNvGraphicFramePr/>
          <p:nvPr/>
        </p:nvGraphicFramePr>
        <p:xfrm>
          <a:off x="699247" y="654138"/>
          <a:ext cx="7715714" cy="4268225"/>
        </p:xfrm>
        <a:graphic>
          <a:graphicData uri="http://schemas.openxmlformats.org/drawingml/2006/table">
            <a:tbl>
              <a:tblPr>
                <a:noFill/>
              </a:tblPr>
              <a:tblGrid>
                <a:gridCol w="5070789">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Chinese student study in America</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t>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Zhang is a student of MSU major in media and information. Like many other Chinese students</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Who study abroad, </a:t>
                      </a:r>
                      <a:r>
                        <a:rPr lang="en-US" sz="700" b="0" u="none" strike="noStrike" cap="none" dirty="0" err="1">
                          <a:solidFill>
                            <a:srgbClr val="53585F"/>
                          </a:solidFill>
                          <a:latin typeface="Open Sans"/>
                          <a:ea typeface="Open Sans"/>
                          <a:cs typeface="Open Sans"/>
                          <a:sym typeface="Open Sans"/>
                        </a:rPr>
                        <a:t>Weijie</a:t>
                      </a:r>
                      <a:r>
                        <a:rPr lang="en-US" sz="700" b="0" u="none" strike="noStrike" cap="none" dirty="0">
                          <a:solidFill>
                            <a:srgbClr val="53585F"/>
                          </a:solidFill>
                          <a:latin typeface="Open Sans"/>
                          <a:ea typeface="Open Sans"/>
                          <a:cs typeface="Open Sans"/>
                          <a:sym typeface="Open Sans"/>
                        </a:rPr>
                        <a:t> is seeking for authentic Chinese food, especially fried rice East Lansing is a small</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city, although there are many Chinese restaurant </a:t>
                      </a:r>
                      <a:r>
                        <a:rPr lang="en-US" altLang="zh-CN" sz="700" b="0" u="none" strike="noStrike" cap="none" dirty="0">
                          <a:solidFill>
                            <a:srgbClr val="53585F"/>
                          </a:solidFill>
                          <a:latin typeface="Open Sans"/>
                          <a:ea typeface="Open Sans"/>
                          <a:cs typeface="Open Sans"/>
                          <a:sym typeface="Open Sans"/>
                        </a:rPr>
                        <a:t>here, but none of them make good Fried rice. He wants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to find taste good Fried rice in East Lansing.</a:t>
                      </a:r>
                      <a:endParaRPr lang="en-US" sz="700" b="0" u="none" strike="noStrike" cap="none"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Age:21</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Junior, Media and Information</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East Lansing</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Student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authentic Chinese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-He wants to taste it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good authentic Fried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up a store in East Lansing</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taste of the 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-weather it is authentic, traditional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endParaRPr lang="en" sz="500" b="1"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600" b="0" u="none" strike="noStrike" cap="none" dirty="0">
                          <a:solidFill>
                            <a:srgbClr val="53585F"/>
                          </a:solidFill>
                          <a:latin typeface="Open Sans"/>
                          <a:ea typeface="Open Sans"/>
                          <a:cs typeface="Open Sans"/>
                          <a:sym typeface="Open Sans"/>
                        </a:rPr>
                        <a:t>-</a:t>
                      </a:r>
                      <a:r>
                        <a:rPr lang="en-US" sz="600" b="0" u="none" strike="noStrike" cap="none" dirty="0" err="1">
                          <a:solidFill>
                            <a:srgbClr val="53585F"/>
                          </a:solidFill>
                          <a:latin typeface="Open Sans"/>
                          <a:ea typeface="Open Sans"/>
                          <a:cs typeface="Open Sans"/>
                          <a:sym typeface="Open Sans"/>
                        </a:rPr>
                        <a:t>Wechat</a:t>
                      </a:r>
                      <a:r>
                        <a:rPr lang="en-US" sz="600" b="0" u="none" strike="noStrike" cap="none" dirty="0">
                          <a:solidFill>
                            <a:srgbClr val="53585F"/>
                          </a:solidFill>
                          <a:latin typeface="Open Sans"/>
                          <a:ea typeface="Open Sans"/>
                          <a:cs typeface="Open Sans"/>
                          <a:sym typeface="Open Sans"/>
                        </a:rPr>
                        <a:t> </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-Weibo</a:t>
                      </a:r>
                    </a:p>
                    <a:p>
                      <a:pPr marL="0" marR="0" lvl="0" indent="0" algn="l" rtl="0">
                        <a:lnSpc>
                          <a:spcPct val="120000"/>
                        </a:lnSpc>
                        <a:spcBef>
                          <a:spcPts val="0"/>
                        </a:spcBef>
                        <a:spcAft>
                          <a:spcPts val="0"/>
                        </a:spcAft>
                        <a:buClr>
                          <a:srgbClr val="53585F"/>
                        </a:buClr>
                        <a:buSzPts val="700"/>
                        <a:buFont typeface="Open Sans"/>
                        <a:buNone/>
                      </a:pPr>
                      <a:r>
                        <a:rPr lang="en-US" sz="600" b="0" u="none" strike="noStrike" cap="none" dirty="0">
                          <a:solidFill>
                            <a:srgbClr val="53585F"/>
                          </a:solidFill>
                          <a:latin typeface="Open Sans"/>
                          <a:ea typeface="Open Sans"/>
                          <a:cs typeface="Open Sans"/>
                          <a:sym typeface="Open Sans"/>
                        </a:rPr>
                        <a:t>-Instagram</a:t>
                      </a:r>
                      <a:endParaRPr lang="en" sz="800" b="0" u="none" strike="noStrike" cap="none" dirty="0">
                        <a:solidFill>
                          <a:srgbClr val="53585F"/>
                        </a:solidFill>
                        <a:latin typeface="Open Sans"/>
                        <a:ea typeface="Open Sans"/>
                        <a:cs typeface="Open Sans"/>
                        <a:sym typeface="Open Sans"/>
                      </a:endParaRPr>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a:t>
                      </a:r>
                      <a:r>
                        <a:rPr lang="en-US" sz="1200" b="1" u="none" strike="noStrike" cap="none" dirty="0">
                          <a:solidFill>
                            <a:srgbClr val="005E68"/>
                          </a:solidFill>
                          <a:latin typeface="Open Sans"/>
                          <a:ea typeface="Open Sans"/>
                          <a:cs typeface="Open Sans"/>
                          <a:sym typeface="Open Sans"/>
                        </a:rPr>
                        <a:t>I really want to taste authentic Chinese Fried rice in East Lansing…</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3" name="Google Shape;163;p33"/>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64" name="Google Shape;164;p33"/>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65" name="Google Shape;165;p33"/>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dirty="0">
                <a:solidFill>
                  <a:srgbClr val="000000"/>
                </a:solidFill>
                <a:latin typeface="Open Sans"/>
                <a:ea typeface="Open Sans"/>
                <a:cs typeface="Open Sans"/>
                <a:sym typeface="Open Sans"/>
              </a:rPr>
              <a:t>Create buyer personas for your ideal target audience.</a:t>
            </a:r>
            <a:endParaRPr sz="500" dirty="0"/>
          </a:p>
        </p:txBody>
      </p:sp>
      <p:sp>
        <p:nvSpPr>
          <p:cNvPr id="166" name="Google Shape;166;p33"/>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67" name="Google Shape;167;p33"/>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68" name="Google Shape;168;p33"/>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aphicFrame>
        <p:nvGraphicFramePr>
          <p:cNvPr id="173" name="Google Shape;173;p34"/>
          <p:cNvGraphicFramePr/>
          <p:nvPr/>
        </p:nvGraphicFramePr>
        <p:xfrm>
          <a:off x="704323" y="654138"/>
          <a:ext cx="8220750" cy="4268225"/>
        </p:xfrm>
        <a:graphic>
          <a:graphicData uri="http://schemas.openxmlformats.org/drawingml/2006/table">
            <a:tbl>
              <a:tblPr>
                <a:noFill/>
              </a:tblPr>
              <a:tblGrid>
                <a:gridCol w="5575825">
                  <a:extLst>
                    <a:ext uri="{9D8B030D-6E8A-4147-A177-3AD203B41FA5}">
                      <a16:colId xmlns:a16="http://schemas.microsoft.com/office/drawing/2014/main" val="20000"/>
                    </a:ext>
                  </a:extLst>
                </a:gridCol>
                <a:gridCol w="2644925">
                  <a:extLst>
                    <a:ext uri="{9D8B030D-6E8A-4147-A177-3AD203B41FA5}">
                      <a16:colId xmlns:a16="http://schemas.microsoft.com/office/drawing/2014/main" val="20001"/>
                    </a:ext>
                  </a:extLst>
                </a:gridCol>
              </a:tblGrid>
              <a:tr h="1489475">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Name:  </a:t>
                      </a:r>
                      <a:r>
                        <a:rPr lang="en-US" sz="700" b="0" u="none" strike="noStrike" cap="none" dirty="0">
                          <a:solidFill>
                            <a:srgbClr val="53585F"/>
                          </a:solidFill>
                          <a:latin typeface="Open Sans"/>
                          <a:ea typeface="Open Sans"/>
                          <a:cs typeface="Open Sans"/>
                          <a:sym typeface="Open Sans"/>
                        </a:rPr>
                        <a:t>Emily Nichols</a:t>
                      </a:r>
                      <a:endParaRPr lang="en-US" sz="50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Persona type: </a:t>
                      </a:r>
                      <a:r>
                        <a:rPr lang="en-US" sz="700" b="0" u="none" strike="noStrike" cap="none" dirty="0">
                          <a:solidFill>
                            <a:srgbClr val="53585F"/>
                          </a:solidFill>
                          <a:latin typeface="Open Sans"/>
                          <a:ea typeface="Open Sans"/>
                          <a:cs typeface="Open Sans"/>
                          <a:sym typeface="Open Sans"/>
                        </a:rPr>
                        <a:t>News editor</a:t>
                      </a:r>
                      <a:endParaRPr lang="en-US" sz="500" b="0" dirty="0"/>
                    </a:p>
                    <a:p>
                      <a:pPr marL="0" marR="0" lvl="0" indent="0" algn="l" rtl="0">
                        <a:lnSpc>
                          <a:spcPct val="120000"/>
                        </a:lnSpc>
                        <a:spcBef>
                          <a:spcPts val="0"/>
                        </a:spcBef>
                        <a:spcAft>
                          <a:spcPts val="0"/>
                        </a:spcAft>
                        <a:buClr>
                          <a:srgbClr val="53585F"/>
                        </a:buClr>
                        <a:buSzPts val="700"/>
                        <a:buFont typeface="Open Sans"/>
                        <a:buNone/>
                      </a:pPr>
                      <a:r>
                        <a:rPr lang="en-US" sz="700" b="1" u="none" strike="noStrike" cap="none" dirty="0">
                          <a:solidFill>
                            <a:srgbClr val="53585F"/>
                          </a:solidFill>
                          <a:latin typeface="Open Sans"/>
                          <a:ea typeface="Open Sans"/>
                          <a:cs typeface="Open Sans"/>
                          <a:sym typeface="Open Sans"/>
                        </a:rPr>
                        <a:t>Background: </a:t>
                      </a:r>
                      <a:r>
                        <a:rPr lang="en-US" sz="700" b="0" u="none" strike="noStrike" cap="none" dirty="0"/>
                        <a:t>Write a short 1 - 2 paragraph summary of who this individual is and where they are in their life…</a:t>
                      </a:r>
                    </a:p>
                    <a:p>
                      <a:pPr marL="0" marR="0" lvl="0" indent="0" algn="l" rtl="0">
                        <a:lnSpc>
                          <a:spcPct val="120000"/>
                        </a:lnSpc>
                        <a:spcBef>
                          <a:spcPts val="0"/>
                        </a:spcBef>
                        <a:spcAft>
                          <a:spcPts val="0"/>
                        </a:spcAft>
                        <a:buClr>
                          <a:srgbClr val="53585F"/>
                        </a:buClr>
                        <a:buSzPts val="700"/>
                        <a:buFont typeface="Open Sans"/>
                        <a:buNone/>
                      </a:pPr>
                      <a:endParaRPr lang="en-US" sz="700" b="0" u="none" strike="noStrike" cap="none" dirty="0"/>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800" b="0" u="none" strike="noStrike" cap="none" dirty="0"/>
                        <a:t>               </a:t>
                      </a:r>
                      <a:r>
                        <a:rPr lang="en-US" sz="700" b="0" u="none" strike="noStrike" cap="none" dirty="0">
                          <a:solidFill>
                            <a:srgbClr val="53585F"/>
                          </a:solidFill>
                          <a:latin typeface="Open Sans"/>
                          <a:ea typeface="Open Sans"/>
                          <a:cs typeface="Open Sans"/>
                          <a:sym typeface="Open Sans"/>
                        </a:rPr>
                        <a:t>Emily Nichols is an editor working for local newspaper in Chicago. She loves Chinese food, but most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of the nice decorated Chinese restaurants are expensive. She wants to taste different kind of Chinese food while</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r>
                        <a:rPr lang="en-US" sz="700" b="0" u="none" strike="noStrike" cap="none" dirty="0">
                          <a:solidFill>
                            <a:srgbClr val="53585F"/>
                          </a:solidFill>
                          <a:latin typeface="Open Sans"/>
                          <a:ea typeface="Open Sans"/>
                          <a:cs typeface="Open Sans"/>
                          <a:sym typeface="Open Sans"/>
                        </a:rPr>
                        <a:t>saving her money. Also, she want something authentic. </a:t>
                      </a:r>
                    </a:p>
                    <a:p>
                      <a:pPr marL="0" marR="0" lvl="0" indent="0" algn="l" defTabSz="914400" rtl="0" eaLnBrk="1" fontAlgn="auto" latinLnBrk="0" hangingPunct="1">
                        <a:lnSpc>
                          <a:spcPct val="120000"/>
                        </a:lnSpc>
                        <a:spcBef>
                          <a:spcPts val="0"/>
                        </a:spcBef>
                        <a:spcAft>
                          <a:spcPts val="0"/>
                        </a:spcAft>
                        <a:buClr>
                          <a:srgbClr val="53585F"/>
                        </a:buClr>
                        <a:buSzPts val="700"/>
                        <a:buFont typeface="Open Sans"/>
                        <a:buNone/>
                        <a:tabLst/>
                        <a:defRPr/>
                      </a:pPr>
                      <a:endParaRPr lang="en-US" sz="50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Attributes:</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Age:26</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Gender:</a:t>
                      </a:r>
                      <a:r>
                        <a:rPr lang="en-US" sz="700" b="0" u="none" strike="noStrike" cap="none" dirty="0"/>
                        <a:t>Female</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Education:</a:t>
                      </a:r>
                      <a:r>
                        <a:rPr lang="en-US" sz="700" b="0" u="none" strike="noStrike" cap="none" dirty="0"/>
                        <a:t>College graduate, business major </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Location:</a:t>
                      </a:r>
                      <a:r>
                        <a:rPr lang="en-US" sz="700" b="0" u="none" strike="noStrike" cap="none" dirty="0"/>
                        <a:t>Chicago</a:t>
                      </a:r>
                      <a:endParaRPr sz="900" b="0" u="none" strike="noStrike" cap="none" dirty="0"/>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t>Occupation:</a:t>
                      </a:r>
                      <a:r>
                        <a:rPr lang="en-US" sz="700" b="0" u="none" strike="noStrike" cap="none" dirty="0"/>
                        <a:t>Editor</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778750">
                <a:tc>
                  <a:txBody>
                    <a:bodyPr/>
                    <a:lstStyle/>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problem does this persona have?</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to taste various type of Chinese food</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less expensive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-She wants the food to be authentic</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How do you help solve it?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-Open stores in Chicago</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Fired rice in suitable price</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-Provide authentic Fried rice</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What does this persona care about?</a:t>
                      </a:r>
                      <a:endParaRPr sz="500" dirty="0"/>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-How much the food costs</a:t>
                      </a:r>
                    </a:p>
                    <a:p>
                      <a:pPr marL="0" marR="0" lvl="0" indent="0" algn="l" rtl="0">
                        <a:lnSpc>
                          <a:spcPct val="120000"/>
                        </a:lnSpc>
                        <a:spcBef>
                          <a:spcPts val="0"/>
                        </a:spcBef>
                        <a:spcAft>
                          <a:spcPts val="0"/>
                        </a:spcAft>
                        <a:buClr>
                          <a:srgbClr val="53585F"/>
                        </a:buClr>
                        <a:buSzPts val="700"/>
                        <a:buFont typeface="Open Sans"/>
                        <a:buNone/>
                      </a:pPr>
                      <a:r>
                        <a:rPr lang="en-US" sz="700" u="none" strike="noStrike" cap="none" dirty="0">
                          <a:solidFill>
                            <a:srgbClr val="53585F"/>
                          </a:solidFill>
                          <a:latin typeface="Open Sans"/>
                          <a:ea typeface="Open Sans"/>
                          <a:cs typeface="Open Sans"/>
                          <a:sym typeface="Open Sans"/>
                        </a:rPr>
                        <a:t>-The food’s kind and weather it is authentic or not</a:t>
                      </a:r>
                    </a:p>
                    <a:p>
                      <a:pPr marL="0" marR="0" lvl="0" indent="0" algn="l" rtl="0">
                        <a:lnSpc>
                          <a:spcPct val="120000"/>
                        </a:lnSpc>
                        <a:spcBef>
                          <a:spcPts val="0"/>
                        </a:spcBef>
                        <a:spcAft>
                          <a:spcPts val="0"/>
                        </a:spcAft>
                        <a:buClr>
                          <a:srgbClr val="53585F"/>
                        </a:buClr>
                        <a:buSzPts val="700"/>
                        <a:buFont typeface="Open Sans"/>
                        <a:buNone/>
                      </a:pPr>
                      <a:endParaRPr sz="700" u="none" strike="noStrike" cap="none" dirty="0">
                        <a:solidFill>
                          <a:srgbClr val="53585F"/>
                        </a:solidFill>
                        <a:latin typeface="Open Sans"/>
                        <a:ea typeface="Open Sans"/>
                        <a:cs typeface="Open Sans"/>
                        <a:sym typeface="Open Sans"/>
                      </a:endParaRPr>
                    </a:p>
                    <a:p>
                      <a:pPr marL="0" marR="0" lvl="0" indent="0" algn="l" rtl="0">
                        <a:lnSpc>
                          <a:spcPct val="120000"/>
                        </a:lnSpc>
                        <a:spcBef>
                          <a:spcPts val="0"/>
                        </a:spcBef>
                        <a:spcAft>
                          <a:spcPts val="0"/>
                        </a:spcAft>
                        <a:buClr>
                          <a:srgbClr val="53585F"/>
                        </a:buClr>
                        <a:buSzPts val="700"/>
                        <a:buFont typeface="Open Sans"/>
                        <a:buNone/>
                      </a:pPr>
                      <a:r>
                        <a:rPr lang="en" sz="700" b="1" u="none" strike="noStrike" cap="none" dirty="0">
                          <a:solidFill>
                            <a:srgbClr val="53585F"/>
                          </a:solidFill>
                          <a:latin typeface="Open Sans"/>
                          <a:ea typeface="Open Sans"/>
                          <a:cs typeface="Open Sans"/>
                          <a:sym typeface="Open Sans"/>
                        </a:rPr>
                        <a:t>Where does this persona spend their time online?</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-Instagram</a:t>
                      </a:r>
                    </a:p>
                    <a:p>
                      <a:pPr marL="0" marR="0" lvl="0" indent="0" algn="l" rtl="0">
                        <a:lnSpc>
                          <a:spcPct val="120000"/>
                        </a:lnSpc>
                        <a:spcBef>
                          <a:spcPts val="0"/>
                        </a:spcBef>
                        <a:spcAft>
                          <a:spcPts val="0"/>
                        </a:spcAft>
                        <a:buClr>
                          <a:srgbClr val="53585F"/>
                        </a:buClr>
                        <a:buSzPts val="700"/>
                        <a:buFont typeface="Open Sans"/>
                        <a:buNone/>
                      </a:pPr>
                      <a:r>
                        <a:rPr lang="en" sz="700" b="0" u="none" strike="noStrike" cap="none" dirty="0">
                          <a:solidFill>
                            <a:srgbClr val="53585F"/>
                          </a:solidFill>
                          <a:latin typeface="Open Sans"/>
                          <a:ea typeface="Open Sans"/>
                          <a:cs typeface="Open Sans"/>
                          <a:sym typeface="Open Sans"/>
                        </a:rPr>
                        <a:t>-</a:t>
                      </a:r>
                      <a:r>
                        <a:rPr lang="en-US" sz="700" b="0" u="none" strike="noStrike" cap="none" dirty="0">
                          <a:solidFill>
                            <a:srgbClr val="53585F"/>
                          </a:solidFill>
                          <a:latin typeface="Open Sans"/>
                          <a:ea typeface="Open Sans"/>
                          <a:cs typeface="Open Sans"/>
                          <a:sym typeface="Open Sans"/>
                        </a:rPr>
                        <a:t>Facebook</a:t>
                      </a:r>
                    </a:p>
                    <a:p>
                      <a:pPr marL="0" marR="0" lvl="0" indent="0" algn="l" rtl="0">
                        <a:lnSpc>
                          <a:spcPct val="120000"/>
                        </a:lnSpc>
                        <a:spcBef>
                          <a:spcPts val="0"/>
                        </a:spcBef>
                        <a:spcAft>
                          <a:spcPts val="0"/>
                        </a:spcAft>
                        <a:buClr>
                          <a:srgbClr val="53585F"/>
                        </a:buClr>
                        <a:buSzPts val="700"/>
                        <a:buFont typeface="Open Sans"/>
                        <a:buNone/>
                      </a:pPr>
                      <a:r>
                        <a:rPr lang="en-US" sz="700" b="0" u="none" strike="noStrike" cap="none" dirty="0">
                          <a:solidFill>
                            <a:srgbClr val="53585F"/>
                          </a:solidFill>
                          <a:latin typeface="Open Sans"/>
                          <a:ea typeface="Open Sans"/>
                          <a:cs typeface="Open Sans"/>
                          <a:sym typeface="Open Sans"/>
                        </a:rPr>
                        <a:t>-Twitter</a:t>
                      </a:r>
                      <a:endParaRPr sz="500" b="0" dirty="0"/>
                    </a:p>
                  </a:txBody>
                  <a:tcPr marL="142875" marR="142875" marT="142875" marB="142875">
                    <a:lnL w="9525" cap="flat" cmpd="sng">
                      <a:solidFill>
                        <a:srgbClr val="000000">
                          <a:alpha val="0"/>
                        </a:srgbClr>
                      </a:solidFill>
                      <a:prstDash val="solid"/>
                      <a:round/>
                      <a:headEnd type="none" w="sm" len="sm"/>
                      <a:tailEnd type="none" w="sm" len="sm"/>
                    </a:lnL>
                    <a:lnR w="25400" cap="flat" cmpd="sng">
                      <a:solidFill>
                        <a:srgbClr val="DCDEE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20000"/>
                        </a:lnSpc>
                        <a:spcBef>
                          <a:spcPts val="0"/>
                        </a:spcBef>
                        <a:spcAft>
                          <a:spcPts val="0"/>
                        </a:spcAft>
                        <a:buClr>
                          <a:srgbClr val="005E68"/>
                        </a:buClr>
                        <a:buSzPts val="1200"/>
                        <a:buFont typeface="Open Sans"/>
                        <a:buNone/>
                      </a:pPr>
                      <a:r>
                        <a:rPr lang="en" sz="1200" b="1" u="none" strike="noStrike" cap="none" dirty="0">
                          <a:solidFill>
                            <a:srgbClr val="005E68"/>
                          </a:solidFill>
                          <a:latin typeface="Open Sans"/>
                          <a:ea typeface="Open Sans"/>
                          <a:cs typeface="Open Sans"/>
                          <a:sym typeface="Open Sans"/>
                        </a:rPr>
                        <a:t>“W</a:t>
                      </a:r>
                      <a:r>
                        <a:rPr lang="en-US" sz="1200" b="1" u="none" strike="noStrike" cap="none" dirty="0">
                          <a:solidFill>
                            <a:srgbClr val="005E68"/>
                          </a:solidFill>
                          <a:latin typeface="Open Sans"/>
                          <a:ea typeface="Open Sans"/>
                          <a:cs typeface="Open Sans"/>
                          <a:sym typeface="Open Sans"/>
                        </a:rPr>
                        <a:t>here can I find cheap and authentic Chinese food in Chicago?</a:t>
                      </a:r>
                      <a:r>
                        <a:rPr lang="en" sz="1200" b="1" u="none" strike="noStrike" cap="none" dirty="0">
                          <a:solidFill>
                            <a:srgbClr val="005E68"/>
                          </a:solidFill>
                          <a:latin typeface="Open Sans"/>
                          <a:ea typeface="Open Sans"/>
                          <a:cs typeface="Open Sans"/>
                          <a:sym typeface="Open Sans"/>
                        </a:rPr>
                        <a:t>”</a:t>
                      </a:r>
                      <a:endParaRPr sz="500" dirty="0"/>
                    </a:p>
                  </a:txBody>
                  <a:tcPr marL="142875" marR="142875" marT="142875" marB="142875">
                    <a:lnL w="25400" cap="flat" cmpd="sng">
                      <a:solidFill>
                        <a:srgbClr val="DCDEE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4" name="Google Shape;174;p34"/>
          <p:cNvSpPr txBox="1"/>
          <p:nvPr/>
        </p:nvSpPr>
        <p:spPr>
          <a:xfrm>
            <a:off x="280893" y="306798"/>
            <a:ext cx="179700" cy="1917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1a</a:t>
            </a:r>
            <a:endParaRPr sz="500"/>
          </a:p>
        </p:txBody>
      </p:sp>
      <p:sp>
        <p:nvSpPr>
          <p:cNvPr id="175" name="Google Shape;175;p34"/>
          <p:cNvSpPr txBox="1"/>
          <p:nvPr/>
        </p:nvSpPr>
        <p:spPr>
          <a:xfrm>
            <a:off x="759651" y="221073"/>
            <a:ext cx="8110200" cy="3630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b="0" i="0" u="none" strike="noStrike" cap="none">
                <a:solidFill>
                  <a:srgbClr val="000000"/>
                </a:solidFill>
                <a:latin typeface="Open Sans"/>
                <a:ea typeface="Open Sans"/>
                <a:cs typeface="Open Sans"/>
                <a:sym typeface="Open Sans"/>
              </a:rPr>
              <a:t>Who do you champion?</a:t>
            </a:r>
            <a:endParaRPr sz="500"/>
          </a:p>
        </p:txBody>
      </p:sp>
      <p:sp>
        <p:nvSpPr>
          <p:cNvPr id="176" name="Google Shape;176;p34"/>
          <p:cNvSpPr txBox="1"/>
          <p:nvPr/>
        </p:nvSpPr>
        <p:spPr>
          <a:xfrm>
            <a:off x="3474768" y="297273"/>
            <a:ext cx="2901900" cy="210600"/>
          </a:xfrm>
          <a:prstGeom prst="rect">
            <a:avLst/>
          </a:prstGeom>
          <a:noFill/>
          <a:ln>
            <a:noFill/>
          </a:ln>
        </p:spPr>
        <p:txBody>
          <a:bodyPr spcFirstLastPara="1" wrap="square" lIns="26775" tIns="26775" rIns="26775" bIns="26775" anchor="ctr" anchorCtr="0">
            <a:noAutofit/>
          </a:bodyPr>
          <a:lstStyle/>
          <a:p>
            <a:pPr marL="0" marR="0" lvl="0" indent="0" algn="l" rtl="0">
              <a:lnSpc>
                <a:spcPct val="130000"/>
              </a:lnSpc>
              <a:spcBef>
                <a:spcPts val="0"/>
              </a:spcBef>
              <a:spcAft>
                <a:spcPts val="0"/>
              </a:spcAft>
              <a:buClr>
                <a:srgbClr val="000000"/>
              </a:buClr>
              <a:buSzPts val="900"/>
              <a:buFont typeface="Open Sans"/>
              <a:buNone/>
            </a:pPr>
            <a:r>
              <a:rPr lang="en" sz="900" b="0" i="0" u="none" strike="noStrike" cap="none">
                <a:solidFill>
                  <a:srgbClr val="000000"/>
                </a:solidFill>
                <a:latin typeface="Open Sans"/>
                <a:ea typeface="Open Sans"/>
                <a:cs typeface="Open Sans"/>
                <a:sym typeface="Open Sans"/>
              </a:rPr>
              <a:t>Create buyer personas for your ideal target audience.</a:t>
            </a:r>
            <a:endParaRPr sz="500"/>
          </a:p>
        </p:txBody>
      </p:sp>
      <p:sp>
        <p:nvSpPr>
          <p:cNvPr id="177" name="Google Shape;177;p34"/>
          <p:cNvSpPr/>
          <p:nvPr/>
        </p:nvSpPr>
        <p:spPr>
          <a:xfrm>
            <a:off x="144575" y="128695"/>
            <a:ext cx="547800" cy="547800"/>
          </a:xfrm>
          <a:prstGeom prst="ellipse">
            <a:avLst/>
          </a:prstGeom>
          <a:solidFill>
            <a:srgbClr val="A6AAA9"/>
          </a:solid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1200"/>
              <a:buFont typeface="Helvetica Neue Light"/>
              <a:buNone/>
            </a:pPr>
            <a:endParaRPr sz="1200" b="0" i="0" u="none" strike="noStrike" cap="none">
              <a:solidFill>
                <a:srgbClr val="FFFFFF"/>
              </a:solidFill>
              <a:latin typeface="Helvetica Neue Light"/>
              <a:ea typeface="Helvetica Neue Light"/>
              <a:cs typeface="Helvetica Neue Light"/>
              <a:sym typeface="Helvetica Neue Light"/>
            </a:endParaRPr>
          </a:p>
        </p:txBody>
      </p:sp>
      <p:sp>
        <p:nvSpPr>
          <p:cNvPr id="178" name="Google Shape;178;p34"/>
          <p:cNvSpPr txBox="1"/>
          <p:nvPr/>
        </p:nvSpPr>
        <p:spPr>
          <a:xfrm>
            <a:off x="270555" y="285367"/>
            <a:ext cx="295800" cy="2346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Insert</a:t>
            </a:r>
            <a:endParaRPr sz="500"/>
          </a:p>
          <a:p>
            <a:pPr marL="0" marR="0" lvl="0" indent="0" algn="ctr" rtl="0">
              <a:lnSpc>
                <a:spcPct val="100000"/>
              </a:lnSpc>
              <a:spcBef>
                <a:spcPts val="0"/>
              </a:spcBef>
              <a:spcAft>
                <a:spcPts val="0"/>
              </a:spcAft>
              <a:buClr>
                <a:srgbClr val="FFFFFF"/>
              </a:buClr>
              <a:buSzPts val="500"/>
              <a:buFont typeface="Open Sans"/>
              <a:buNone/>
            </a:pPr>
            <a:r>
              <a:rPr lang="en" sz="500" b="1" i="0" u="none" strike="noStrike" cap="none">
                <a:solidFill>
                  <a:srgbClr val="FFFFFF"/>
                </a:solidFill>
                <a:latin typeface="Open Sans"/>
                <a:ea typeface="Open Sans"/>
                <a:cs typeface="Open Sans"/>
                <a:sym typeface="Open Sans"/>
              </a:rPr>
              <a:t>Picture</a:t>
            </a:r>
            <a:endParaRPr sz="500"/>
          </a:p>
        </p:txBody>
      </p:sp>
      <p:sp>
        <p:nvSpPr>
          <p:cNvPr id="179" name="Google Shape;179;p34"/>
          <p:cNvSpPr txBox="1"/>
          <p:nvPr/>
        </p:nvSpPr>
        <p:spPr>
          <a:xfrm>
            <a:off x="8252060" y="313942"/>
            <a:ext cx="617100" cy="177300"/>
          </a:xfrm>
          <a:prstGeom prst="rect">
            <a:avLst/>
          </a:prstGeom>
          <a:noFill/>
          <a:ln>
            <a:noFill/>
          </a:ln>
        </p:spPr>
        <p:txBody>
          <a:bodyPr spcFirstLastPara="1" wrap="square" lIns="26775" tIns="26775" rIns="26775" bIns="26775" anchor="ctr" anchorCtr="0">
            <a:noAutofit/>
          </a:bodyPr>
          <a:lstStyle/>
          <a:p>
            <a:pPr marL="0" marR="0" lvl="0" indent="0" algn="ctr" rtl="0">
              <a:lnSpc>
                <a:spcPct val="100000"/>
              </a:lnSpc>
              <a:spcBef>
                <a:spcPts val="0"/>
              </a:spcBef>
              <a:spcAft>
                <a:spcPts val="0"/>
              </a:spcAft>
              <a:buClr>
                <a:srgbClr val="A6AAA9"/>
              </a:buClr>
              <a:buSzPts val="700"/>
              <a:buFont typeface="Open Sans"/>
              <a:buNone/>
            </a:pPr>
            <a:r>
              <a:rPr lang="en" sz="700" b="1" i="0" u="none" strike="noStrike" cap="none">
                <a:solidFill>
                  <a:srgbClr val="A6AAA9"/>
                </a:solidFill>
                <a:latin typeface="Open Sans"/>
                <a:ea typeface="Open Sans"/>
                <a:cs typeface="Open Sans"/>
                <a:sym typeface="Open Sans"/>
              </a:rPr>
              <a:t>PERSONA #</a:t>
            </a:r>
            <a:r>
              <a:rPr lang="en" sz="700" b="1">
                <a:solidFill>
                  <a:srgbClr val="A6AAA9"/>
                </a:solidFill>
                <a:latin typeface="Open Sans"/>
                <a:ea typeface="Open Sans"/>
                <a:cs typeface="Open Sans"/>
                <a:sym typeface="Open Sans"/>
              </a:rPr>
              <a:t>2</a:t>
            </a:r>
            <a:endParaRPr sz="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p:nvPr/>
        </p:nvSpPr>
        <p:spPr>
          <a:xfrm>
            <a:off x="771973" y="265108"/>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Social media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social media will play in your digital marketing efforts. Specifically, provide a high level overview on how you’ll use social media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platforms or what content will create. A simple overview will suffice.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Social media will play the primary role in my digital marketing efforts. First, I will conduct high-quality engagement with new and old customers and influential users through social media. A friendly and enthusiastic attitude can help us build a great brand image. Second, I will post promotions, price cuts, discounts and other activities on social platforms. This can stimulate the consumption desire of customers to a greater extent. Third, I will use social platforms to build a positive online reputation, Increase regular customers and their brand loyalty. To do so, I’ll use polls, opinion boxes, customer reviews etc. Finally, I try to use social media to find possible partners. Carry out mutually beneficial cooperation between my brand and others’.</a:t>
            </a:r>
          </a:p>
          <a:p>
            <a:pPr lvl="0">
              <a:lnSpc>
                <a:spcPct val="130000"/>
              </a:lnSpc>
              <a:buSzPts val="900"/>
            </a:pPr>
            <a:endParaRPr sz="900" dirty="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7"/>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Paid Media</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paid media will play in your digital marketing efforts. Specifically, provide a high level overview on how you’ll use paid media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where you’ll advertise, what the ads will look like, and where it will take users. </a:t>
            </a:r>
            <a:endParaRPr lang="en-US"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Paid media should in secondary role in my digital marketing efforts. The paid media should be focusing on social media ads and website ads. The budget will be 10%-15% of my annually operating income. Paid media is mainly used to increase the influence of my brand. For customers who haven't tried our brand yet, I’ll use paid media to get their attention, to arouse their interest, and to persuade them to try our food. I would be more inclined to make appealing ads. The best way to attract new customers is to use advertisements to arouse their feelings. For consumers who had already tried our food. We use strategic advertising to increase their brand loyalty. We use paid media to further inform them that it is better to choose us than other brands. We’ll use paid media to promote corporate values and spread our big ideas. The customer is our base, so our paid media is all made for customer or potential </a:t>
            </a:r>
            <a:r>
              <a:rPr lang="en-US" sz="900" dirty="0" err="1">
                <a:latin typeface="Open Sans"/>
                <a:ea typeface="Open Sans"/>
                <a:cs typeface="Open Sans"/>
                <a:sym typeface="Open Sans"/>
              </a:rPr>
              <a:t>costomer</a:t>
            </a:r>
            <a:r>
              <a:rPr lang="en-US" sz="900" dirty="0">
                <a:latin typeface="Open Sans"/>
                <a:ea typeface="Open Sans"/>
                <a:cs typeface="Open Sans"/>
                <a:sym typeface="Open Sans"/>
              </a:rPr>
              <a:t>.</a:t>
            </a:r>
            <a:endParaRPr sz="900" dirty="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8"/>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Organic Search Engine Traffic</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organic search engine traffic will play in your digital marketing efforts. Specifically, provide a high level overview on how you’ll use search traffic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keywords you’ll target or pages / content you’ll create.</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The role of organic search engine traffic in my digital marketing efforts should be in the third place. It’s not that it is not important. It should serve as a supportive methods to increase our brand awareness. I’ll use </a:t>
            </a:r>
            <a:r>
              <a:rPr lang="en" sz="900" dirty="0">
                <a:latin typeface="Open Sans"/>
                <a:ea typeface="Open Sans"/>
                <a:cs typeface="Open Sans"/>
                <a:sym typeface="Open Sans"/>
              </a:rPr>
              <a:t>search traffic </a:t>
            </a:r>
            <a:r>
              <a:rPr lang="en-US" sz="900" dirty="0">
                <a:latin typeface="Open Sans"/>
                <a:ea typeface="Open Sans"/>
                <a:cs typeface="Open Sans"/>
                <a:sym typeface="Open Sans"/>
              </a:rPr>
              <a:t>to increase the number of visitors to the website or social networking platform. Search engines use algorithms to make our social platforms more accessible to potential customers. This method is based on people’s relevant search content and interests on the Internet. So in order to increase the number of visitors, we need to fully analyze the preferences of our potential customers and then publish relevant content regularly on our social media platforms. You don’t have to pay for search engines, and they can help you reach many potential customers as possible. So, posting relevant and high-quality content on your social media platform is essential.</a:t>
            </a:r>
            <a:endParaRPr sz="900" dirty="0">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9"/>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Email List</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role email marketing will play in your digital marketing efforts. Specifically, provide a high level overview on how you’ll use email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how you’ll grow your list, what emails you’ll send, etc...</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12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The role of email marketing is the same as the role of search will play in my digital marketing efforts. As relatively young potential customers are not in the habit of reading emails regularly. I’ll mainly use the membership system of the restaurant, the customer review and some interesting surveys to collect people’s emails. I don’t want people to get our emails too often. I’ll send them emails when there's a new product, when there's a new store opening, when there's a promotion, or when there’s a major holiday coming. Also, responding to emails is a formal and effective way to respond to personal complaints (if any) or personal comments. Communicating via email with people of a certain age and experience can increase their trust in the brand.</a:t>
            </a:r>
            <a:endParaRPr sz="900" dirty="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40"/>
          <p:cNvSpPr txBox="1"/>
          <p:nvPr/>
        </p:nvSpPr>
        <p:spPr>
          <a:xfrm>
            <a:off x="765250" y="244937"/>
            <a:ext cx="8110200" cy="4200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Channels: Website</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Describe the website will play in your digital marketing efforts. Specifically, provide a high level overview on how you’ll use your website to achieve the objectives defined earlier in this workbook. You </a:t>
            </a:r>
            <a:r>
              <a:rPr lang="en" sz="900" b="1" dirty="0">
                <a:latin typeface="Open Sans"/>
                <a:ea typeface="Open Sans"/>
                <a:cs typeface="Open Sans"/>
                <a:sym typeface="Open Sans"/>
              </a:rPr>
              <a:t>don’t</a:t>
            </a:r>
            <a:r>
              <a:rPr lang="en" sz="900" dirty="0">
                <a:latin typeface="Open Sans"/>
                <a:ea typeface="Open Sans"/>
                <a:cs typeface="Open Sans"/>
                <a:sym typeface="Open Sans"/>
              </a:rPr>
              <a:t> need to go into detail, such as what will go on your website, what it will look like, etc...</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lang="en-US" sz="900" dirty="0">
              <a:latin typeface="Open Sans"/>
              <a:ea typeface="Open Sans"/>
              <a:cs typeface="Open Sans"/>
              <a:sym typeface="Open Sans"/>
            </a:endParaRPr>
          </a:p>
          <a:p>
            <a:pPr lvl="0">
              <a:lnSpc>
                <a:spcPct val="130000"/>
              </a:lnSpc>
              <a:buSzPts val="900"/>
            </a:pPr>
            <a:r>
              <a:rPr lang="en-US" sz="900" dirty="0">
                <a:latin typeface="Open Sans"/>
                <a:ea typeface="Open Sans"/>
                <a:cs typeface="Open Sans"/>
                <a:sym typeface="Open Sans"/>
              </a:rPr>
              <a:t>Website will play a primary role in my digital marketing efforts (same as social media). I’ll use official website to update my menu, so that customers could check it out easily anytime. I’ll also use the website to post the address of our stores in every states. The website will include links to all social media platforms, and the homepage will show major events of our brand. Finally, one of the most important functions of a website is to order food. Food delivery always make things easier for a lot of customers.</a:t>
            </a:r>
            <a:endParaRPr sz="900" dirty="0">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41"/>
          <p:cNvSpPr txBox="1"/>
          <p:nvPr/>
        </p:nvSpPr>
        <p:spPr>
          <a:xfrm>
            <a:off x="765260" y="244981"/>
            <a:ext cx="8110200" cy="978900"/>
          </a:xfrm>
          <a:prstGeom prst="rect">
            <a:avLst/>
          </a:prstGeom>
          <a:noFill/>
          <a:ln>
            <a:noFill/>
          </a:ln>
        </p:spPr>
        <p:txBody>
          <a:bodyPr spcFirstLastPara="1" wrap="square" lIns="26775" tIns="26775" rIns="26775" bIns="26775" anchor="t" anchorCtr="0">
            <a:noAutofit/>
          </a:bodyPr>
          <a:lstStyle/>
          <a:p>
            <a:pPr marL="0" marR="0" lvl="0" indent="0" algn="l" rtl="0">
              <a:lnSpc>
                <a:spcPct val="130000"/>
              </a:lnSpc>
              <a:spcBef>
                <a:spcPts val="0"/>
              </a:spcBef>
              <a:spcAft>
                <a:spcPts val="0"/>
              </a:spcAft>
              <a:buClr>
                <a:srgbClr val="000000"/>
              </a:buClr>
              <a:buSzPts val="1800"/>
              <a:buFont typeface="Open Sans"/>
              <a:buNone/>
            </a:pPr>
            <a:r>
              <a:rPr lang="en" sz="1800" dirty="0">
                <a:latin typeface="Open Sans"/>
                <a:ea typeface="Open Sans"/>
                <a:cs typeface="Open Sans"/>
                <a:sym typeface="Open Sans"/>
              </a:rPr>
              <a:t>What Pillar Content will you create?</a:t>
            </a:r>
            <a:endParaRPr sz="500" dirty="0"/>
          </a:p>
          <a:p>
            <a:pPr marL="0" marR="0" lvl="0" indent="0" algn="l" rtl="0">
              <a:lnSpc>
                <a:spcPct val="130000"/>
              </a:lnSpc>
              <a:spcBef>
                <a:spcPts val="0"/>
              </a:spcBef>
              <a:spcAft>
                <a:spcPts val="0"/>
              </a:spcAft>
              <a:buClr>
                <a:srgbClr val="000000"/>
              </a:buClr>
              <a:buSzPts val="900"/>
              <a:buFont typeface="Open Sans"/>
              <a:buNone/>
            </a:pPr>
            <a:r>
              <a:rPr lang="en" sz="900" dirty="0">
                <a:latin typeface="Open Sans"/>
                <a:ea typeface="Open Sans"/>
                <a:cs typeface="Open Sans"/>
                <a:sym typeface="Open Sans"/>
              </a:rPr>
              <a:t>Campaigns need overarching themes and </a:t>
            </a:r>
            <a:r>
              <a:rPr lang="en" sz="900" u="sng" dirty="0">
                <a:solidFill>
                  <a:srgbClr val="005E68"/>
                </a:solidFill>
                <a:latin typeface="Open Sans"/>
                <a:ea typeface="Open Sans"/>
                <a:cs typeface="Open Sans"/>
                <a:sym typeface="Open Sans"/>
                <a:hlinkClick r:id="rId3"/>
              </a:rPr>
              <a:t>long form content that be broken up into smaller, distributable bites</a:t>
            </a:r>
            <a:r>
              <a:rPr lang="en" sz="900" dirty="0">
                <a:latin typeface="Open Sans"/>
                <a:ea typeface="Open Sans"/>
                <a:cs typeface="Open Sans"/>
                <a:sym typeface="Open Sans"/>
              </a:rPr>
              <a:t>. Plan out three pieces of pillar content that you’ll create as part of your campaign.</a:t>
            </a: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900"/>
              <a:buFont typeface="Open Sans"/>
              <a:buNone/>
            </a:pPr>
            <a:endParaRPr sz="900" dirty="0">
              <a:latin typeface="Open Sans"/>
              <a:ea typeface="Open Sans"/>
              <a:cs typeface="Open Sans"/>
              <a:sym typeface="Open Sans"/>
            </a:endParaRPr>
          </a:p>
          <a:p>
            <a:pPr marL="0" marR="0" lvl="0" indent="0" algn="l" rtl="0">
              <a:lnSpc>
                <a:spcPct val="130000"/>
              </a:lnSpc>
              <a:spcBef>
                <a:spcPts val="0"/>
              </a:spcBef>
              <a:spcAft>
                <a:spcPts val="0"/>
              </a:spcAft>
              <a:buClr>
                <a:srgbClr val="000000"/>
              </a:buClr>
              <a:buSzPts val="700"/>
              <a:buFont typeface="Open Sans"/>
              <a:buNone/>
            </a:pPr>
            <a:endParaRPr sz="500" dirty="0"/>
          </a:p>
        </p:txBody>
      </p:sp>
      <p:graphicFrame>
        <p:nvGraphicFramePr>
          <p:cNvPr id="210" name="Google Shape;210;p41"/>
          <p:cNvGraphicFramePr/>
          <p:nvPr>
            <p:extLst>
              <p:ext uri="{D42A27DB-BD31-4B8C-83A1-F6EECF244321}">
                <p14:modId xmlns:p14="http://schemas.microsoft.com/office/powerpoint/2010/main" val="891630460"/>
              </p:ext>
            </p:extLst>
          </p:nvPr>
        </p:nvGraphicFramePr>
        <p:xfrm>
          <a:off x="793376" y="1169110"/>
          <a:ext cx="8037187" cy="3875192"/>
        </p:xfrm>
        <a:graphic>
          <a:graphicData uri="http://schemas.openxmlformats.org/drawingml/2006/table">
            <a:tbl>
              <a:tblPr>
                <a:noFill/>
                <a:tableStyleId>{0E247C82-6133-4F21-9C1C-B46B67A4EAC3}</a:tableStyleId>
              </a:tblPr>
              <a:tblGrid>
                <a:gridCol w="2757387">
                  <a:extLst>
                    <a:ext uri="{9D8B030D-6E8A-4147-A177-3AD203B41FA5}">
                      <a16:colId xmlns:a16="http://schemas.microsoft.com/office/drawing/2014/main" val="20000"/>
                    </a:ext>
                  </a:extLst>
                </a:gridCol>
                <a:gridCol w="3424450">
                  <a:extLst>
                    <a:ext uri="{9D8B030D-6E8A-4147-A177-3AD203B41FA5}">
                      <a16:colId xmlns:a16="http://schemas.microsoft.com/office/drawing/2014/main" val="20001"/>
                    </a:ext>
                  </a:extLst>
                </a:gridCol>
                <a:gridCol w="1855350">
                  <a:extLst>
                    <a:ext uri="{9D8B030D-6E8A-4147-A177-3AD203B41FA5}">
                      <a16:colId xmlns:a16="http://schemas.microsoft.com/office/drawing/2014/main" val="20002"/>
                    </a:ext>
                  </a:extLst>
                </a:gridCol>
              </a:tblGrid>
              <a:tr h="371050">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Content headline / title</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Description</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tc>
                  <a:txBody>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Media</a:t>
                      </a:r>
                      <a:endParaRPr sz="1000">
                        <a:solidFill>
                          <a:srgbClr val="FFFFFF"/>
                        </a:solidFill>
                        <a:latin typeface="Open Sans"/>
                        <a:ea typeface="Open Sans"/>
                        <a:cs typeface="Open Sans"/>
                        <a:sym typeface="Open Sans"/>
                      </a:endParaRPr>
                    </a:p>
                  </a:txBody>
                  <a:tcPr marL="142875" marR="142875" marT="142875" marB="142875">
                    <a:solidFill>
                      <a:srgbClr val="005E68"/>
                    </a:solidFill>
                  </a:tcPr>
                </a:tc>
                <a:extLst>
                  <a:ext uri="{0D108BD9-81ED-4DB2-BD59-A6C34878D82A}">
                    <a16:rowId xmlns:a16="http://schemas.microsoft.com/office/drawing/2014/main" val="10000"/>
                  </a:ext>
                </a:extLst>
              </a:tr>
              <a:tr h="459598">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What are you going to call this piece of content?</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Describe the content in 3 - 4 sentences.</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tc>
                  <a:txBody>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Is this a video? eBook? Podcast? Mini-series? etc...</a:t>
                      </a:r>
                      <a:endParaRPr sz="800">
                        <a:solidFill>
                          <a:srgbClr val="FFFFFF"/>
                        </a:solidFill>
                        <a:latin typeface="Open Sans"/>
                        <a:ea typeface="Open Sans"/>
                        <a:cs typeface="Open Sans"/>
                        <a:sym typeface="Open Sans"/>
                      </a:endParaRPr>
                    </a:p>
                  </a:txBody>
                  <a:tcPr marL="142875" marR="142875" marT="142875" marB="142875">
                    <a:lnB cap="flat" cmpd="sng">
                      <a:solidFill>
                        <a:srgbClr val="000000"/>
                      </a:solidFill>
                      <a:prstDash val="solid"/>
                      <a:round/>
                      <a:headEnd type="none" w="sm" len="sm"/>
                      <a:tailEnd type="none" w="sm" len="sm"/>
                    </a:lnB>
                    <a:solidFill>
                      <a:srgbClr val="969A98"/>
                    </a:solidFill>
                  </a:tcPr>
                </a:tc>
                <a:extLst>
                  <a:ext uri="{0D108BD9-81ED-4DB2-BD59-A6C34878D82A}">
                    <a16:rowId xmlns:a16="http://schemas.microsoft.com/office/drawing/2014/main" val="10001"/>
                  </a:ext>
                </a:extLst>
              </a:tr>
              <a:tr h="81210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How to make delicious Chinese Fried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800" dirty="0">
                          <a:latin typeface="Open Sans"/>
                          <a:ea typeface="Open Sans"/>
                          <a:cs typeface="Open Sans"/>
                          <a:sym typeface="Open Sans"/>
                        </a:rPr>
                        <a:t>This is more like a behind-the-scene documentary showing people how we make authentic Chinese Fried rice in our own kitchen. Videos like this not only show </a:t>
                      </a:r>
                      <a:r>
                        <a:rPr lang="en-US" altLang="zh-CN" sz="800" dirty="0">
                          <a:latin typeface="Open Sans"/>
                          <a:ea typeface="Open Sans"/>
                          <a:cs typeface="Open Sans"/>
                          <a:sym typeface="Open Sans"/>
                        </a:rPr>
                        <a:t>people</a:t>
                      </a:r>
                      <a:r>
                        <a:rPr lang="en-US" sz="800" dirty="0">
                          <a:latin typeface="Open Sans"/>
                          <a:ea typeface="Open Sans"/>
                          <a:cs typeface="Open Sans"/>
                          <a:sym typeface="Open Sans"/>
                        </a:rPr>
                        <a:t> how authentic Fried rice is made, but also build our brand image. Demonstrate the reliability and professionalism of the brand.</a:t>
                      </a:r>
                      <a:endParaRPr sz="8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A video (Short documentary film)</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cap="flat" cmpd="sng">
                      <a:solidFill>
                        <a:srgbClr val="000000"/>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81210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The History of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800" dirty="0">
                          <a:latin typeface="Open Sans"/>
                          <a:ea typeface="Open Sans"/>
                          <a:cs typeface="Open Sans"/>
                          <a:sym typeface="Open Sans"/>
                        </a:rPr>
                        <a:t>This cartoon tells the development history of rice. Show people the importance of rice in Chinese diet, the different ways of cooking rice, and the traditions and culture of Chinese food. The cartoon should be well-produced and interesting, it should have several episodes and 5min long for each.</a:t>
                      </a:r>
                      <a:endParaRPr sz="8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Cartoons</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833734">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Everything you need to know about Kung Fu Rice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700" dirty="0">
                          <a:latin typeface="Open Sans"/>
                          <a:ea typeface="Open Sans"/>
                          <a:cs typeface="Open Sans"/>
                          <a:sym typeface="Open Sans"/>
                        </a:rPr>
                        <a:t>This is a magazine that introduces our brand in all aspects. I</a:t>
                      </a:r>
                      <a:r>
                        <a:rPr lang="en-US" altLang="zh-CN" sz="700" dirty="0">
                          <a:latin typeface="Open Sans"/>
                          <a:ea typeface="Open Sans"/>
                          <a:cs typeface="Open Sans"/>
                          <a:sym typeface="Open Sans"/>
                        </a:rPr>
                        <a:t>t </a:t>
                      </a:r>
                      <a:r>
                        <a:rPr lang="en-US" sz="700" dirty="0">
                          <a:latin typeface="Open Sans"/>
                          <a:ea typeface="Open Sans"/>
                          <a:cs typeface="Open Sans"/>
                          <a:sym typeface="Open Sans"/>
                        </a:rPr>
                        <a:t>introduces the philosophy, purpose and spirit of our brand. Introduce people our team of chefs and excellent staff. Introduce the management personnel and management mode. This magazine shows our professionalism and team spirit. Helps up in building the brand image.</a:t>
                      </a:r>
                      <a:endParaRPr sz="7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000" dirty="0">
                          <a:latin typeface="Open Sans"/>
                          <a:ea typeface="Open Sans"/>
                          <a:cs typeface="Open Sans"/>
                          <a:sym typeface="Open Sans"/>
                        </a:rPr>
                        <a:t>Magazine</a:t>
                      </a:r>
                      <a:endParaRPr sz="1000" dirty="0">
                        <a:latin typeface="Open Sans"/>
                        <a:ea typeface="Open Sans"/>
                        <a:cs typeface="Open Sans"/>
                        <a:sym typeface="Open Sans"/>
                      </a:endParaRPr>
                    </a:p>
                  </a:txBody>
                  <a:tcPr marL="146300" marR="146300" marT="146300" marB="146300">
                    <a:lnL cap="flat" cmpd="sng">
                      <a:solidFill>
                        <a:srgbClr val="000000"/>
                      </a:solidFill>
                      <a:prstDash val="solid"/>
                      <a:round/>
                      <a:headEnd type="none" w="sm" len="sm"/>
                      <a:tailEnd type="none" w="sm" len="sm"/>
                    </a:lnL>
                    <a:lnR cap="flat" cmpd="sng">
                      <a:solidFill>
                        <a:srgbClr val="000000"/>
                      </a:solidFill>
                      <a:prstDash val="solid"/>
                      <a:round/>
                      <a:headEnd type="none" w="sm" len="sm"/>
                      <a:tailEnd type="none" w="sm" len="sm"/>
                    </a:lnR>
                    <a:lnT w="9525" cap="flat" cmpd="sng">
                      <a:solidFill>
                        <a:srgbClr val="969A98"/>
                      </a:solidFill>
                      <a:prstDash val="solid"/>
                      <a:round/>
                      <a:headEnd type="none" w="sm" len="sm"/>
                      <a:tailEnd type="none" w="sm" len="sm"/>
                    </a:lnT>
                    <a:lnB w="9525" cap="flat" cmpd="sng">
                      <a:solidFill>
                        <a:srgbClr val="969A9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2245</Words>
  <Application>Microsoft Office PowerPoint</Application>
  <PresentationFormat>On-screen Show (16:9)</PresentationFormat>
  <Paragraphs>190</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Helvetica Neue Light</vt:lpstr>
      <vt:lpstr>Open Sans</vt:lpstr>
      <vt:lpstr>Lato Black</vt:lpstr>
      <vt:lpstr>Arial</vt:lpstr>
      <vt:lpstr>Lato</vt:lpstr>
      <vt:lpstr>Helvetica Neue</vt:lpstr>
      <vt:lpstr>Simple 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dengkun feng</dc:creator>
  <cp:lastModifiedBy>feng dengkun</cp:lastModifiedBy>
  <cp:revision>21</cp:revision>
  <dcterms:modified xsi:type="dcterms:W3CDTF">2020-02-07T22:31:11Z</dcterms:modified>
</cp:coreProperties>
</file>